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6"/>
  </p:notesMasterIdLst>
  <p:sldIdLst>
    <p:sldId id="340" r:id="rId2"/>
    <p:sldId id="492" r:id="rId3"/>
    <p:sldId id="533" r:id="rId4"/>
    <p:sldId id="294" r:id="rId5"/>
    <p:sldId id="328" r:id="rId6"/>
    <p:sldId id="529" r:id="rId7"/>
    <p:sldId id="519" r:id="rId8"/>
    <p:sldId id="295" r:id="rId9"/>
    <p:sldId id="557" r:id="rId10"/>
    <p:sldId id="308" r:id="rId11"/>
    <p:sldId id="536" r:id="rId12"/>
    <p:sldId id="520" r:id="rId13"/>
    <p:sldId id="487" r:id="rId14"/>
    <p:sldId id="521" r:id="rId15"/>
    <p:sldId id="522" r:id="rId16"/>
    <p:sldId id="310" r:id="rId17"/>
    <p:sldId id="524" r:id="rId18"/>
    <p:sldId id="292" r:id="rId19"/>
    <p:sldId id="545" r:id="rId20"/>
    <p:sldId id="296" r:id="rId21"/>
    <p:sldId id="265" r:id="rId22"/>
    <p:sldId id="289" r:id="rId23"/>
    <p:sldId id="525" r:id="rId24"/>
    <p:sldId id="535" r:id="rId25"/>
    <p:sldId id="272" r:id="rId26"/>
    <p:sldId id="526" r:id="rId27"/>
    <p:sldId id="273" r:id="rId28"/>
    <p:sldId id="527" r:id="rId29"/>
    <p:sldId id="528" r:id="rId30"/>
    <p:sldId id="537" r:id="rId31"/>
    <p:sldId id="538" r:id="rId32"/>
    <p:sldId id="539" r:id="rId33"/>
    <p:sldId id="541" r:id="rId34"/>
    <p:sldId id="285" r:id="rId35"/>
    <p:sldId id="543" r:id="rId36"/>
    <p:sldId id="540" r:id="rId37"/>
    <p:sldId id="494" r:id="rId38"/>
    <p:sldId id="449" r:id="rId39"/>
    <p:sldId id="548" r:id="rId40"/>
    <p:sldId id="549" r:id="rId41"/>
    <p:sldId id="550" r:id="rId42"/>
    <p:sldId id="468" r:id="rId43"/>
    <p:sldId id="552" r:id="rId44"/>
    <p:sldId id="470" r:id="rId45"/>
    <p:sldId id="553" r:id="rId46"/>
    <p:sldId id="512" r:id="rId47"/>
    <p:sldId id="509" r:id="rId48"/>
    <p:sldId id="510" r:id="rId49"/>
    <p:sldId id="461" r:id="rId50"/>
    <p:sldId id="554" r:id="rId51"/>
    <p:sldId id="465" r:id="rId52"/>
    <p:sldId id="516" r:id="rId53"/>
    <p:sldId id="478" r:id="rId54"/>
    <p:sldId id="503" r:id="rId55"/>
    <p:sldId id="508" r:id="rId56"/>
    <p:sldId id="546" r:id="rId57"/>
    <p:sldId id="544" r:id="rId58"/>
    <p:sldId id="481" r:id="rId59"/>
    <p:sldId id="555" r:id="rId60"/>
    <p:sldId id="556" r:id="rId61"/>
    <p:sldId id="499" r:id="rId62"/>
    <p:sldId id="547" r:id="rId63"/>
    <p:sldId id="490" r:id="rId64"/>
    <p:sldId id="488" r:id="rId6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079A376-D829-0449-93E4-9CCC4CDADD13}" v="4" dt="2024-08-16T05:08:35.11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474"/>
    <p:restoredTop sz="67236"/>
  </p:normalViewPr>
  <p:slideViewPr>
    <p:cSldViewPr snapToGrid="0" snapToObjects="1">
      <p:cViewPr varScale="1">
        <p:scale>
          <a:sx n="80" d="100"/>
          <a:sy n="80" d="100"/>
        </p:scale>
        <p:origin x="1792" y="176"/>
      </p:cViewPr>
      <p:guideLst/>
    </p:cSldViewPr>
  </p:slideViewPr>
  <p:outlineViewPr>
    <p:cViewPr>
      <p:scale>
        <a:sx n="33" d="100"/>
        <a:sy n="33" d="100"/>
      </p:scale>
      <p:origin x="0" y="-5131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71"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microsoft.com/office/2015/10/relationships/revisionInfo" Target="revisionInfo.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zuidenhout, L.M. (Louise)" userId="27d1fa17-b104-4028-bbde-444609cc1b1d" providerId="ADAL" clId="{7079A376-D829-0449-93E4-9CCC4CDADD13}"/>
    <pc:docChg chg="undo custSel modSld sldOrd">
      <pc:chgData name="Bezuidenhout, L.M. (Louise)" userId="27d1fa17-b104-4028-bbde-444609cc1b1d" providerId="ADAL" clId="{7079A376-D829-0449-93E4-9CCC4CDADD13}" dt="2024-08-16T05:24:38.132" v="32" actId="20577"/>
      <pc:docMkLst>
        <pc:docMk/>
      </pc:docMkLst>
      <pc:sldChg chg="modSp mod">
        <pc:chgData name="Bezuidenhout, L.M. (Louise)" userId="27d1fa17-b104-4028-bbde-444609cc1b1d" providerId="ADAL" clId="{7079A376-D829-0449-93E4-9CCC4CDADD13}" dt="2024-08-16T05:15:19.593" v="17" actId="20577"/>
        <pc:sldMkLst>
          <pc:docMk/>
          <pc:sldMk cId="2437129581" sldId="272"/>
        </pc:sldMkLst>
        <pc:spChg chg="mod">
          <ac:chgData name="Bezuidenhout, L.M. (Louise)" userId="27d1fa17-b104-4028-bbde-444609cc1b1d" providerId="ADAL" clId="{7079A376-D829-0449-93E4-9CCC4CDADD13}" dt="2024-08-16T05:15:19.593" v="17" actId="20577"/>
          <ac:spMkLst>
            <pc:docMk/>
            <pc:sldMk cId="2437129581" sldId="272"/>
            <ac:spMk id="9" creationId="{83547C5A-6761-CCFB-DF4D-9B5F5A287F34}"/>
          </ac:spMkLst>
        </pc:spChg>
      </pc:sldChg>
      <pc:sldChg chg="addSp delSp modSp mod">
        <pc:chgData name="Bezuidenhout, L.M. (Louise)" userId="27d1fa17-b104-4028-bbde-444609cc1b1d" providerId="ADAL" clId="{7079A376-D829-0449-93E4-9CCC4CDADD13}" dt="2024-08-16T05:08:35.680" v="11" actId="478"/>
        <pc:sldMkLst>
          <pc:docMk/>
          <pc:sldMk cId="2105657283" sldId="294"/>
        </pc:sldMkLst>
        <pc:spChg chg="add del">
          <ac:chgData name="Bezuidenhout, L.M. (Louise)" userId="27d1fa17-b104-4028-bbde-444609cc1b1d" providerId="ADAL" clId="{7079A376-D829-0449-93E4-9CCC4CDADD13}" dt="2024-08-16T05:08:35.680" v="11" actId="478"/>
          <ac:spMkLst>
            <pc:docMk/>
            <pc:sldMk cId="2105657283" sldId="294"/>
            <ac:spMk id="2" creationId="{00000000-0000-0000-0000-000000000000}"/>
          </ac:spMkLst>
        </pc:spChg>
        <pc:spChg chg="add del mod">
          <ac:chgData name="Bezuidenhout, L.M. (Louise)" userId="27d1fa17-b104-4028-bbde-444609cc1b1d" providerId="ADAL" clId="{7079A376-D829-0449-93E4-9CCC4CDADD13}" dt="2024-08-16T05:08:35.680" v="11" actId="478"/>
          <ac:spMkLst>
            <pc:docMk/>
            <pc:sldMk cId="2105657283" sldId="294"/>
            <ac:spMk id="5" creationId="{B4953196-AF6F-9FAE-170A-1BCCCBAF3961}"/>
          </ac:spMkLst>
        </pc:spChg>
        <pc:spChg chg="add mod">
          <ac:chgData name="Bezuidenhout, L.M. (Louise)" userId="27d1fa17-b104-4028-bbde-444609cc1b1d" providerId="ADAL" clId="{7079A376-D829-0449-93E4-9CCC4CDADD13}" dt="2024-08-16T05:08:35.119" v="10"/>
          <ac:spMkLst>
            <pc:docMk/>
            <pc:sldMk cId="2105657283" sldId="294"/>
            <ac:spMk id="7" creationId="{3976DA86-6B4F-8194-081C-A4676FF55025}"/>
          </ac:spMkLst>
        </pc:spChg>
      </pc:sldChg>
      <pc:sldChg chg="modSp mod">
        <pc:chgData name="Bezuidenhout, L.M. (Louise)" userId="27d1fa17-b104-4028-bbde-444609cc1b1d" providerId="ADAL" clId="{7079A376-D829-0449-93E4-9CCC4CDADD13}" dt="2024-08-16T05:24:38.132" v="32" actId="20577"/>
        <pc:sldMkLst>
          <pc:docMk/>
          <pc:sldMk cId="1233980898" sldId="465"/>
        </pc:sldMkLst>
        <pc:spChg chg="mod">
          <ac:chgData name="Bezuidenhout, L.M. (Louise)" userId="27d1fa17-b104-4028-bbde-444609cc1b1d" providerId="ADAL" clId="{7079A376-D829-0449-93E4-9CCC4CDADD13}" dt="2024-08-16T05:24:38.132" v="32" actId="20577"/>
          <ac:spMkLst>
            <pc:docMk/>
            <pc:sldMk cId="1233980898" sldId="465"/>
            <ac:spMk id="3" creationId="{00000000-0000-0000-0000-000000000000}"/>
          </ac:spMkLst>
        </pc:spChg>
      </pc:sldChg>
      <pc:sldChg chg="modSp mod">
        <pc:chgData name="Bezuidenhout, L.M. (Louise)" userId="27d1fa17-b104-4028-bbde-444609cc1b1d" providerId="ADAL" clId="{7079A376-D829-0449-93E4-9CCC4CDADD13}" dt="2024-08-13T09:59:18.422" v="4" actId="20577"/>
        <pc:sldMkLst>
          <pc:docMk/>
          <pc:sldMk cId="422756083" sldId="487"/>
        </pc:sldMkLst>
        <pc:spChg chg="mod">
          <ac:chgData name="Bezuidenhout, L.M. (Louise)" userId="27d1fa17-b104-4028-bbde-444609cc1b1d" providerId="ADAL" clId="{7079A376-D829-0449-93E4-9CCC4CDADD13}" dt="2024-08-13T09:59:18.422" v="4" actId="20577"/>
          <ac:spMkLst>
            <pc:docMk/>
            <pc:sldMk cId="422756083" sldId="487"/>
            <ac:spMk id="3" creationId="{C0D359EA-D829-1043-B6FC-71A01D3EC352}"/>
          </ac:spMkLst>
        </pc:spChg>
      </pc:sldChg>
      <pc:sldChg chg="modSp mod">
        <pc:chgData name="Bezuidenhout, L.M. (Louise)" userId="27d1fa17-b104-4028-bbde-444609cc1b1d" providerId="ADAL" clId="{7079A376-D829-0449-93E4-9CCC4CDADD13}" dt="2024-08-16T05:15:25.616" v="19" actId="20577"/>
        <pc:sldMkLst>
          <pc:docMk/>
          <pc:sldMk cId="4197147902" sldId="526"/>
        </pc:sldMkLst>
        <pc:spChg chg="mod">
          <ac:chgData name="Bezuidenhout, L.M. (Louise)" userId="27d1fa17-b104-4028-bbde-444609cc1b1d" providerId="ADAL" clId="{7079A376-D829-0449-93E4-9CCC4CDADD13}" dt="2024-08-16T05:15:25.616" v="19" actId="20577"/>
          <ac:spMkLst>
            <pc:docMk/>
            <pc:sldMk cId="4197147902" sldId="526"/>
            <ac:spMk id="2" creationId="{FA5DCBBA-78F1-2640-81CD-B46D8C13903D}"/>
          </ac:spMkLst>
        </pc:spChg>
      </pc:sldChg>
      <pc:sldChg chg="addSp delSp modSp mod ord">
        <pc:chgData name="Bezuidenhout, L.M. (Louise)" userId="27d1fa17-b104-4028-bbde-444609cc1b1d" providerId="ADAL" clId="{7079A376-D829-0449-93E4-9CCC4CDADD13}" dt="2024-08-16T05:08:25.468" v="7" actId="478"/>
        <pc:sldMkLst>
          <pc:docMk/>
          <pc:sldMk cId="1842936069" sldId="529"/>
        </pc:sldMkLst>
        <pc:spChg chg="del">
          <ac:chgData name="Bezuidenhout, L.M. (Louise)" userId="27d1fa17-b104-4028-bbde-444609cc1b1d" providerId="ADAL" clId="{7079A376-D829-0449-93E4-9CCC4CDADD13}" dt="2024-08-16T05:08:23.230" v="6" actId="478"/>
          <ac:spMkLst>
            <pc:docMk/>
            <pc:sldMk cId="1842936069" sldId="529"/>
            <ac:spMk id="2" creationId="{68F7BCC6-C8CB-E549-ABE4-D0D8EABBA6DC}"/>
          </ac:spMkLst>
        </pc:spChg>
        <pc:spChg chg="add del mod">
          <ac:chgData name="Bezuidenhout, L.M. (Louise)" userId="27d1fa17-b104-4028-bbde-444609cc1b1d" providerId="ADAL" clId="{7079A376-D829-0449-93E4-9CCC4CDADD13}" dt="2024-08-16T05:08:25.468" v="7" actId="478"/>
          <ac:spMkLst>
            <pc:docMk/>
            <pc:sldMk cId="1842936069" sldId="529"/>
            <ac:spMk id="4" creationId="{34A20D97-0FE4-1A0D-AEDD-28BB8701495D}"/>
          </ac:spMkLst>
        </pc:spChg>
      </pc:sldChg>
      <pc:sldChg chg="modSp mod">
        <pc:chgData name="Bezuidenhout, L.M. (Louise)" userId="27d1fa17-b104-4028-bbde-444609cc1b1d" providerId="ADAL" clId="{7079A376-D829-0449-93E4-9CCC4CDADD13}" dt="2024-08-16T05:18:49.003" v="22" actId="20577"/>
        <pc:sldMkLst>
          <pc:docMk/>
          <pc:sldMk cId="1825264738" sldId="552"/>
        </pc:sldMkLst>
        <pc:spChg chg="mod">
          <ac:chgData name="Bezuidenhout, L.M. (Louise)" userId="27d1fa17-b104-4028-bbde-444609cc1b1d" providerId="ADAL" clId="{7079A376-D829-0449-93E4-9CCC4CDADD13}" dt="2024-08-16T05:18:49.003" v="22" actId="20577"/>
          <ac:spMkLst>
            <pc:docMk/>
            <pc:sldMk cId="1825264738" sldId="552"/>
            <ac:spMk id="3" creationId="{8B8A5F1F-A988-532D-CB8B-5AE6CBF1D178}"/>
          </ac:spMkLst>
        </pc:spChg>
      </pc:sldChg>
      <pc:sldChg chg="modSp mod">
        <pc:chgData name="Bezuidenhout, L.M. (Louise)" userId="27d1fa17-b104-4028-bbde-444609cc1b1d" providerId="ADAL" clId="{7079A376-D829-0449-93E4-9CCC4CDADD13}" dt="2024-08-16T05:19:43.321" v="25" actId="1076"/>
        <pc:sldMkLst>
          <pc:docMk/>
          <pc:sldMk cId="494291298" sldId="553"/>
        </pc:sldMkLst>
        <pc:spChg chg="mod">
          <ac:chgData name="Bezuidenhout, L.M. (Louise)" userId="27d1fa17-b104-4028-bbde-444609cc1b1d" providerId="ADAL" clId="{7079A376-D829-0449-93E4-9CCC4CDADD13}" dt="2024-08-16T05:19:37.130" v="23" actId="20577"/>
          <ac:spMkLst>
            <pc:docMk/>
            <pc:sldMk cId="494291298" sldId="553"/>
            <ac:spMk id="3" creationId="{374DD2E0-E1A9-2029-FC3D-83CB2EBC50E9}"/>
          </ac:spMkLst>
        </pc:spChg>
        <pc:picChg chg="mod">
          <ac:chgData name="Bezuidenhout, L.M. (Louise)" userId="27d1fa17-b104-4028-bbde-444609cc1b1d" providerId="ADAL" clId="{7079A376-D829-0449-93E4-9CCC4CDADD13}" dt="2024-08-16T05:19:43.321" v="25" actId="1076"/>
          <ac:picMkLst>
            <pc:docMk/>
            <pc:sldMk cId="494291298" sldId="553"/>
            <ac:picMk id="5" creationId="{6CE0EA7B-9099-3432-D85D-F374B9CE9366}"/>
          </ac:picMkLst>
        </pc:picChg>
        <pc:picChg chg="mod">
          <ac:chgData name="Bezuidenhout, L.M. (Louise)" userId="27d1fa17-b104-4028-bbde-444609cc1b1d" providerId="ADAL" clId="{7079A376-D829-0449-93E4-9CCC4CDADD13}" dt="2024-08-16T05:19:41.643" v="24" actId="1076"/>
          <ac:picMkLst>
            <pc:docMk/>
            <pc:sldMk cId="494291298" sldId="553"/>
            <ac:picMk id="7" creationId="{818215A0-3705-4168-E9CD-7849B0CC8822}"/>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5329AFB-59F5-4C94-8FCA-0AB5B31055A1}" type="doc">
      <dgm:prSet loTypeId="urn:microsoft.com/office/officeart/2005/8/layout/cycle3" loCatId="cycle" qsTypeId="urn:microsoft.com/office/officeart/2005/8/quickstyle/simple1" qsCatId="simple" csTypeId="urn:microsoft.com/office/officeart/2005/8/colors/accent1_2" csCatId="accent1" phldr="1"/>
      <dgm:spPr/>
      <dgm:t>
        <a:bodyPr/>
        <a:lstStyle/>
        <a:p>
          <a:endParaRPr lang="en-GB"/>
        </a:p>
      </dgm:t>
    </dgm:pt>
    <dgm:pt modelId="{70938492-2E26-48F7-9EB7-F79362F54C14}">
      <dgm:prSet phldrT="[Text]"/>
      <dgm:spPr/>
      <dgm:t>
        <a:bodyPr/>
        <a:lstStyle/>
        <a:p>
          <a:r>
            <a:rPr lang="en-GB" dirty="0"/>
            <a:t>Create</a:t>
          </a:r>
        </a:p>
      </dgm:t>
    </dgm:pt>
    <dgm:pt modelId="{74A0347C-F0A9-4598-B564-4F21E463F451}" type="parTrans" cxnId="{80AA2B70-355A-4FA4-9FB9-137CD1E9EF85}">
      <dgm:prSet/>
      <dgm:spPr/>
      <dgm:t>
        <a:bodyPr/>
        <a:lstStyle/>
        <a:p>
          <a:endParaRPr lang="en-GB"/>
        </a:p>
      </dgm:t>
    </dgm:pt>
    <dgm:pt modelId="{1A65F0E2-F1C8-4F9D-8591-A02D69F746E0}" type="sibTrans" cxnId="{80AA2B70-355A-4FA4-9FB9-137CD1E9EF85}">
      <dgm:prSet/>
      <dgm:spPr/>
      <dgm:t>
        <a:bodyPr/>
        <a:lstStyle/>
        <a:p>
          <a:endParaRPr lang="en-GB"/>
        </a:p>
      </dgm:t>
    </dgm:pt>
    <dgm:pt modelId="{11FE78AA-94D0-4EA4-9A04-4CF9DBA8DD9D}">
      <dgm:prSet phldrT="[Text]"/>
      <dgm:spPr/>
      <dgm:t>
        <a:bodyPr/>
        <a:lstStyle/>
        <a:p>
          <a:r>
            <a:rPr lang="en-GB" dirty="0"/>
            <a:t>Document</a:t>
          </a:r>
        </a:p>
      </dgm:t>
    </dgm:pt>
    <dgm:pt modelId="{2DDE25B9-0791-4514-91C3-4E680CC9AB1B}" type="parTrans" cxnId="{B21BF4FE-A866-4BB1-9EC8-D0119E73974A}">
      <dgm:prSet/>
      <dgm:spPr/>
      <dgm:t>
        <a:bodyPr/>
        <a:lstStyle/>
        <a:p>
          <a:endParaRPr lang="en-GB"/>
        </a:p>
      </dgm:t>
    </dgm:pt>
    <dgm:pt modelId="{97892508-0E46-43AC-8DDB-6B6423E1B22B}" type="sibTrans" cxnId="{B21BF4FE-A866-4BB1-9EC8-D0119E73974A}">
      <dgm:prSet/>
      <dgm:spPr/>
      <dgm:t>
        <a:bodyPr/>
        <a:lstStyle/>
        <a:p>
          <a:endParaRPr lang="en-GB"/>
        </a:p>
      </dgm:t>
    </dgm:pt>
    <dgm:pt modelId="{43E5C990-BC01-49B2-A495-2065E2B7915D}">
      <dgm:prSet phldrT="[Text]"/>
      <dgm:spPr/>
      <dgm:t>
        <a:bodyPr/>
        <a:lstStyle/>
        <a:p>
          <a:r>
            <a:rPr lang="en-GB" dirty="0"/>
            <a:t>Use</a:t>
          </a:r>
        </a:p>
      </dgm:t>
    </dgm:pt>
    <dgm:pt modelId="{01D1D6A6-C2D8-4610-A779-58AF66FBB451}" type="parTrans" cxnId="{181D0586-5DCD-460D-8949-1226E4CAD3FD}">
      <dgm:prSet/>
      <dgm:spPr/>
      <dgm:t>
        <a:bodyPr/>
        <a:lstStyle/>
        <a:p>
          <a:endParaRPr lang="en-GB"/>
        </a:p>
      </dgm:t>
    </dgm:pt>
    <dgm:pt modelId="{1594A925-F6A3-490F-ADD1-C18404D0FAB9}" type="sibTrans" cxnId="{181D0586-5DCD-460D-8949-1226E4CAD3FD}">
      <dgm:prSet/>
      <dgm:spPr/>
      <dgm:t>
        <a:bodyPr/>
        <a:lstStyle/>
        <a:p>
          <a:endParaRPr lang="en-GB"/>
        </a:p>
      </dgm:t>
    </dgm:pt>
    <dgm:pt modelId="{F93DF7C0-7508-4FA7-A14F-C0833F7989FE}">
      <dgm:prSet phldrT="[Text]"/>
      <dgm:spPr/>
      <dgm:t>
        <a:bodyPr/>
        <a:lstStyle/>
        <a:p>
          <a:r>
            <a:rPr lang="en-GB" dirty="0"/>
            <a:t>Share</a:t>
          </a:r>
        </a:p>
      </dgm:t>
    </dgm:pt>
    <dgm:pt modelId="{B2BC54D8-A5CD-4E6E-BF91-9511CB54AA17}" type="parTrans" cxnId="{F4A15F0D-97D6-481A-96D1-2E50B1384D6B}">
      <dgm:prSet/>
      <dgm:spPr/>
      <dgm:t>
        <a:bodyPr/>
        <a:lstStyle/>
        <a:p>
          <a:endParaRPr lang="en-GB"/>
        </a:p>
      </dgm:t>
    </dgm:pt>
    <dgm:pt modelId="{E20E2F6A-8550-4BB0-8872-F0D8C4ED541C}" type="sibTrans" cxnId="{F4A15F0D-97D6-481A-96D1-2E50B1384D6B}">
      <dgm:prSet/>
      <dgm:spPr/>
      <dgm:t>
        <a:bodyPr/>
        <a:lstStyle/>
        <a:p>
          <a:endParaRPr lang="en-GB"/>
        </a:p>
      </dgm:t>
    </dgm:pt>
    <dgm:pt modelId="{03FB6D69-7BBA-457F-A039-23A6E113196A}">
      <dgm:prSet phldrT="[Text]"/>
      <dgm:spPr/>
      <dgm:t>
        <a:bodyPr/>
        <a:lstStyle/>
        <a:p>
          <a:r>
            <a:rPr lang="en-GB" dirty="0"/>
            <a:t>Preserve</a:t>
          </a:r>
        </a:p>
      </dgm:t>
    </dgm:pt>
    <dgm:pt modelId="{774D3DAA-F615-4C6E-8AF1-689BBD15FB8F}" type="parTrans" cxnId="{D5F097AD-0038-4E41-B413-1CD8195BF946}">
      <dgm:prSet/>
      <dgm:spPr/>
      <dgm:t>
        <a:bodyPr/>
        <a:lstStyle/>
        <a:p>
          <a:endParaRPr lang="en-GB"/>
        </a:p>
      </dgm:t>
    </dgm:pt>
    <dgm:pt modelId="{E470E79C-346C-404A-A9FE-693677EA7448}" type="sibTrans" cxnId="{D5F097AD-0038-4E41-B413-1CD8195BF946}">
      <dgm:prSet/>
      <dgm:spPr/>
      <dgm:t>
        <a:bodyPr/>
        <a:lstStyle/>
        <a:p>
          <a:endParaRPr lang="en-GB"/>
        </a:p>
      </dgm:t>
    </dgm:pt>
    <dgm:pt modelId="{0E076F2D-29B6-4BE6-953B-E02C29A415E1}">
      <dgm:prSet phldrT="[Text]"/>
      <dgm:spPr/>
      <dgm:t>
        <a:bodyPr/>
        <a:lstStyle/>
        <a:p>
          <a:r>
            <a:rPr lang="en-GB" dirty="0"/>
            <a:t>Store</a:t>
          </a:r>
        </a:p>
      </dgm:t>
    </dgm:pt>
    <dgm:pt modelId="{A551CB95-F54E-4DC0-B606-CA7CEC79DD20}" type="parTrans" cxnId="{1A794471-8DA5-4CD3-807E-28FB1E9B34CC}">
      <dgm:prSet/>
      <dgm:spPr/>
      <dgm:t>
        <a:bodyPr/>
        <a:lstStyle/>
        <a:p>
          <a:endParaRPr lang="en-GB"/>
        </a:p>
      </dgm:t>
    </dgm:pt>
    <dgm:pt modelId="{8F2C7463-D012-40AA-818A-30E8BDC68992}" type="sibTrans" cxnId="{1A794471-8DA5-4CD3-807E-28FB1E9B34CC}">
      <dgm:prSet/>
      <dgm:spPr/>
      <dgm:t>
        <a:bodyPr/>
        <a:lstStyle/>
        <a:p>
          <a:endParaRPr lang="en-GB"/>
        </a:p>
      </dgm:t>
    </dgm:pt>
    <dgm:pt modelId="{A8E25276-E0BD-4887-91AF-277E5BE97D57}" type="pres">
      <dgm:prSet presAssocID="{C5329AFB-59F5-4C94-8FCA-0AB5B31055A1}" presName="Name0" presStyleCnt="0">
        <dgm:presLayoutVars>
          <dgm:dir/>
          <dgm:resizeHandles val="exact"/>
        </dgm:presLayoutVars>
      </dgm:prSet>
      <dgm:spPr/>
    </dgm:pt>
    <dgm:pt modelId="{08D60657-85F1-42F6-B1BA-5EEEF4DABB05}" type="pres">
      <dgm:prSet presAssocID="{C5329AFB-59F5-4C94-8FCA-0AB5B31055A1}" presName="cycle" presStyleCnt="0"/>
      <dgm:spPr/>
    </dgm:pt>
    <dgm:pt modelId="{69EE2C61-6425-4640-909C-00656A7B900D}" type="pres">
      <dgm:prSet presAssocID="{70938492-2E26-48F7-9EB7-F79362F54C14}" presName="nodeFirstNode" presStyleLbl="node1" presStyleIdx="0" presStyleCnt="6" custRadScaleRad="100030" custRadScaleInc="-296">
        <dgm:presLayoutVars>
          <dgm:bulletEnabled val="1"/>
        </dgm:presLayoutVars>
      </dgm:prSet>
      <dgm:spPr/>
    </dgm:pt>
    <dgm:pt modelId="{C057B53F-C3BB-483B-8C8D-2531B5A6F112}" type="pres">
      <dgm:prSet presAssocID="{1A65F0E2-F1C8-4F9D-8591-A02D69F746E0}" presName="sibTransFirstNode" presStyleLbl="bgShp" presStyleIdx="0" presStyleCnt="1"/>
      <dgm:spPr/>
    </dgm:pt>
    <dgm:pt modelId="{FBF47795-8134-4B54-AF37-523ED6FDEF9F}" type="pres">
      <dgm:prSet presAssocID="{11FE78AA-94D0-4EA4-9A04-4CF9DBA8DD9D}" presName="nodeFollowingNodes" presStyleLbl="node1" presStyleIdx="1" presStyleCnt="6">
        <dgm:presLayoutVars>
          <dgm:bulletEnabled val="1"/>
        </dgm:presLayoutVars>
      </dgm:prSet>
      <dgm:spPr/>
    </dgm:pt>
    <dgm:pt modelId="{C45297F9-5019-40F1-BC26-11A696317A55}" type="pres">
      <dgm:prSet presAssocID="{43E5C990-BC01-49B2-A495-2065E2B7915D}" presName="nodeFollowingNodes" presStyleLbl="node1" presStyleIdx="2" presStyleCnt="6">
        <dgm:presLayoutVars>
          <dgm:bulletEnabled val="1"/>
        </dgm:presLayoutVars>
      </dgm:prSet>
      <dgm:spPr/>
    </dgm:pt>
    <dgm:pt modelId="{62AA2BA5-611F-494C-B1D0-A0921BBFACD9}" type="pres">
      <dgm:prSet presAssocID="{0E076F2D-29B6-4BE6-953B-E02C29A415E1}" presName="nodeFollowingNodes" presStyleLbl="node1" presStyleIdx="3" presStyleCnt="6">
        <dgm:presLayoutVars>
          <dgm:bulletEnabled val="1"/>
        </dgm:presLayoutVars>
      </dgm:prSet>
      <dgm:spPr/>
    </dgm:pt>
    <dgm:pt modelId="{E068E2B9-1EF1-481C-B52A-467A3FF42150}" type="pres">
      <dgm:prSet presAssocID="{F93DF7C0-7508-4FA7-A14F-C0833F7989FE}" presName="nodeFollowingNodes" presStyleLbl="node1" presStyleIdx="4" presStyleCnt="6">
        <dgm:presLayoutVars>
          <dgm:bulletEnabled val="1"/>
        </dgm:presLayoutVars>
      </dgm:prSet>
      <dgm:spPr/>
    </dgm:pt>
    <dgm:pt modelId="{4526CD32-D2FE-40FD-89A3-A6382E0D23EE}" type="pres">
      <dgm:prSet presAssocID="{03FB6D69-7BBA-457F-A039-23A6E113196A}" presName="nodeFollowingNodes" presStyleLbl="node1" presStyleIdx="5" presStyleCnt="6">
        <dgm:presLayoutVars>
          <dgm:bulletEnabled val="1"/>
        </dgm:presLayoutVars>
      </dgm:prSet>
      <dgm:spPr/>
    </dgm:pt>
  </dgm:ptLst>
  <dgm:cxnLst>
    <dgm:cxn modelId="{56C1300A-5263-4FF0-AB81-BC98AC3F4DDA}" type="presOf" srcId="{11FE78AA-94D0-4EA4-9A04-4CF9DBA8DD9D}" destId="{FBF47795-8134-4B54-AF37-523ED6FDEF9F}" srcOrd="0" destOrd="0" presId="urn:microsoft.com/office/officeart/2005/8/layout/cycle3"/>
    <dgm:cxn modelId="{23A8D70B-3831-4B7D-AE84-00EA0CE37DE6}" type="presOf" srcId="{C5329AFB-59F5-4C94-8FCA-0AB5B31055A1}" destId="{A8E25276-E0BD-4887-91AF-277E5BE97D57}" srcOrd="0" destOrd="0" presId="urn:microsoft.com/office/officeart/2005/8/layout/cycle3"/>
    <dgm:cxn modelId="{F4A15F0D-97D6-481A-96D1-2E50B1384D6B}" srcId="{C5329AFB-59F5-4C94-8FCA-0AB5B31055A1}" destId="{F93DF7C0-7508-4FA7-A14F-C0833F7989FE}" srcOrd="4" destOrd="0" parTransId="{B2BC54D8-A5CD-4E6E-BF91-9511CB54AA17}" sibTransId="{E20E2F6A-8550-4BB0-8872-F0D8C4ED541C}"/>
    <dgm:cxn modelId="{5838141D-F09A-4561-9541-F85CBB1F5077}" type="presOf" srcId="{F93DF7C0-7508-4FA7-A14F-C0833F7989FE}" destId="{E068E2B9-1EF1-481C-B52A-467A3FF42150}" srcOrd="0" destOrd="0" presId="urn:microsoft.com/office/officeart/2005/8/layout/cycle3"/>
    <dgm:cxn modelId="{12D9861E-878D-4F12-82E4-7FE236C38B17}" type="presOf" srcId="{70938492-2E26-48F7-9EB7-F79362F54C14}" destId="{69EE2C61-6425-4640-909C-00656A7B900D}" srcOrd="0" destOrd="0" presId="urn:microsoft.com/office/officeart/2005/8/layout/cycle3"/>
    <dgm:cxn modelId="{F112B328-B852-45A4-A7A3-9DFFC5D99050}" type="presOf" srcId="{03FB6D69-7BBA-457F-A039-23A6E113196A}" destId="{4526CD32-D2FE-40FD-89A3-A6382E0D23EE}" srcOrd="0" destOrd="0" presId="urn:microsoft.com/office/officeart/2005/8/layout/cycle3"/>
    <dgm:cxn modelId="{0E46CC63-D877-495A-847C-BF916ADC534C}" type="presOf" srcId="{0E076F2D-29B6-4BE6-953B-E02C29A415E1}" destId="{62AA2BA5-611F-494C-B1D0-A0921BBFACD9}" srcOrd="0" destOrd="0" presId="urn:microsoft.com/office/officeart/2005/8/layout/cycle3"/>
    <dgm:cxn modelId="{80AA2B70-355A-4FA4-9FB9-137CD1E9EF85}" srcId="{C5329AFB-59F5-4C94-8FCA-0AB5B31055A1}" destId="{70938492-2E26-48F7-9EB7-F79362F54C14}" srcOrd="0" destOrd="0" parTransId="{74A0347C-F0A9-4598-B564-4F21E463F451}" sibTransId="{1A65F0E2-F1C8-4F9D-8591-A02D69F746E0}"/>
    <dgm:cxn modelId="{1A794471-8DA5-4CD3-807E-28FB1E9B34CC}" srcId="{C5329AFB-59F5-4C94-8FCA-0AB5B31055A1}" destId="{0E076F2D-29B6-4BE6-953B-E02C29A415E1}" srcOrd="3" destOrd="0" parTransId="{A551CB95-F54E-4DC0-B606-CA7CEC79DD20}" sibTransId="{8F2C7463-D012-40AA-818A-30E8BDC68992}"/>
    <dgm:cxn modelId="{57BE2982-03C1-4ECD-AEA8-3B2B7CDA0DD6}" type="presOf" srcId="{1A65F0E2-F1C8-4F9D-8591-A02D69F746E0}" destId="{C057B53F-C3BB-483B-8C8D-2531B5A6F112}" srcOrd="0" destOrd="0" presId="urn:microsoft.com/office/officeart/2005/8/layout/cycle3"/>
    <dgm:cxn modelId="{181D0586-5DCD-460D-8949-1226E4CAD3FD}" srcId="{C5329AFB-59F5-4C94-8FCA-0AB5B31055A1}" destId="{43E5C990-BC01-49B2-A495-2065E2B7915D}" srcOrd="2" destOrd="0" parTransId="{01D1D6A6-C2D8-4610-A779-58AF66FBB451}" sibTransId="{1594A925-F6A3-490F-ADD1-C18404D0FAB9}"/>
    <dgm:cxn modelId="{D5F097AD-0038-4E41-B413-1CD8195BF946}" srcId="{C5329AFB-59F5-4C94-8FCA-0AB5B31055A1}" destId="{03FB6D69-7BBA-457F-A039-23A6E113196A}" srcOrd="5" destOrd="0" parTransId="{774D3DAA-F615-4C6E-8AF1-689BBD15FB8F}" sibTransId="{E470E79C-346C-404A-A9FE-693677EA7448}"/>
    <dgm:cxn modelId="{22B510D8-7131-40AA-B89A-521B5DC5BC68}" type="presOf" srcId="{43E5C990-BC01-49B2-A495-2065E2B7915D}" destId="{C45297F9-5019-40F1-BC26-11A696317A55}" srcOrd="0" destOrd="0" presId="urn:microsoft.com/office/officeart/2005/8/layout/cycle3"/>
    <dgm:cxn modelId="{B21BF4FE-A866-4BB1-9EC8-D0119E73974A}" srcId="{C5329AFB-59F5-4C94-8FCA-0AB5B31055A1}" destId="{11FE78AA-94D0-4EA4-9A04-4CF9DBA8DD9D}" srcOrd="1" destOrd="0" parTransId="{2DDE25B9-0791-4514-91C3-4E680CC9AB1B}" sibTransId="{97892508-0E46-43AC-8DDB-6B6423E1B22B}"/>
    <dgm:cxn modelId="{1B3363A3-72B8-4E7B-9ACC-6F9F2F5E44E0}" type="presParOf" srcId="{A8E25276-E0BD-4887-91AF-277E5BE97D57}" destId="{08D60657-85F1-42F6-B1BA-5EEEF4DABB05}" srcOrd="0" destOrd="0" presId="urn:microsoft.com/office/officeart/2005/8/layout/cycle3"/>
    <dgm:cxn modelId="{6797E7C5-3CA4-4905-B202-B10C3CD71616}" type="presParOf" srcId="{08D60657-85F1-42F6-B1BA-5EEEF4DABB05}" destId="{69EE2C61-6425-4640-909C-00656A7B900D}" srcOrd="0" destOrd="0" presId="urn:microsoft.com/office/officeart/2005/8/layout/cycle3"/>
    <dgm:cxn modelId="{29ABFF7A-A188-42FC-960C-489ABDD21197}" type="presParOf" srcId="{08D60657-85F1-42F6-B1BA-5EEEF4DABB05}" destId="{C057B53F-C3BB-483B-8C8D-2531B5A6F112}" srcOrd="1" destOrd="0" presId="urn:microsoft.com/office/officeart/2005/8/layout/cycle3"/>
    <dgm:cxn modelId="{D46643D3-172F-47C0-AFD5-C7F34F146A29}" type="presParOf" srcId="{08D60657-85F1-42F6-B1BA-5EEEF4DABB05}" destId="{FBF47795-8134-4B54-AF37-523ED6FDEF9F}" srcOrd="2" destOrd="0" presId="urn:microsoft.com/office/officeart/2005/8/layout/cycle3"/>
    <dgm:cxn modelId="{48C61FB5-B2F3-403A-8400-BA96A4DED4EF}" type="presParOf" srcId="{08D60657-85F1-42F6-B1BA-5EEEF4DABB05}" destId="{C45297F9-5019-40F1-BC26-11A696317A55}" srcOrd="3" destOrd="0" presId="urn:microsoft.com/office/officeart/2005/8/layout/cycle3"/>
    <dgm:cxn modelId="{3BD6CFDD-898F-4C57-A2B0-6BCF0C07385B}" type="presParOf" srcId="{08D60657-85F1-42F6-B1BA-5EEEF4DABB05}" destId="{62AA2BA5-611F-494C-B1D0-A0921BBFACD9}" srcOrd="4" destOrd="0" presId="urn:microsoft.com/office/officeart/2005/8/layout/cycle3"/>
    <dgm:cxn modelId="{BBE271E4-A48A-4A55-9575-1941BE3978EE}" type="presParOf" srcId="{08D60657-85F1-42F6-B1BA-5EEEF4DABB05}" destId="{E068E2B9-1EF1-481C-B52A-467A3FF42150}" srcOrd="5" destOrd="0" presId="urn:microsoft.com/office/officeart/2005/8/layout/cycle3"/>
    <dgm:cxn modelId="{6A447D1A-B272-4010-8C20-AE1491E34E6A}" type="presParOf" srcId="{08D60657-85F1-42F6-B1BA-5EEEF4DABB05}" destId="{4526CD32-D2FE-40FD-89A3-A6382E0D23EE}" srcOrd="6" destOrd="0" presId="urn:microsoft.com/office/officeart/2005/8/layout/cycle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A5DADB9-950D-604C-BDEB-E8068F96522E}" type="doc">
      <dgm:prSet loTypeId="urn:microsoft.com/office/officeart/2005/8/layout/radial6" loCatId="" qsTypeId="urn:microsoft.com/office/officeart/2005/8/quickstyle/simple1" qsCatId="simple" csTypeId="urn:microsoft.com/office/officeart/2005/8/colors/accent1_2" csCatId="accent1" phldr="1"/>
      <dgm:spPr/>
      <dgm:t>
        <a:bodyPr/>
        <a:lstStyle/>
        <a:p>
          <a:endParaRPr lang="en-GB"/>
        </a:p>
      </dgm:t>
    </dgm:pt>
    <dgm:pt modelId="{84A9CD65-D722-1448-B152-7E20BA053798}">
      <dgm:prSet phldrT="[Text]"/>
      <dgm:spPr/>
      <dgm:t>
        <a:bodyPr/>
        <a:lstStyle/>
        <a:p>
          <a:r>
            <a:rPr lang="en-GB" dirty="0"/>
            <a:t>RRI</a:t>
          </a:r>
        </a:p>
      </dgm:t>
    </dgm:pt>
    <dgm:pt modelId="{EFCD130D-111C-3249-A1F7-8F10FFE5FB69}" type="parTrans" cxnId="{A486E619-DFB0-424C-93EF-BF2C2D38D294}">
      <dgm:prSet/>
      <dgm:spPr/>
      <dgm:t>
        <a:bodyPr/>
        <a:lstStyle/>
        <a:p>
          <a:endParaRPr lang="en-GB"/>
        </a:p>
      </dgm:t>
    </dgm:pt>
    <dgm:pt modelId="{3516FFE3-1D08-A14A-AB6A-F45325856DAA}" type="sibTrans" cxnId="{A486E619-DFB0-424C-93EF-BF2C2D38D294}">
      <dgm:prSet/>
      <dgm:spPr/>
      <dgm:t>
        <a:bodyPr/>
        <a:lstStyle/>
        <a:p>
          <a:endParaRPr lang="en-GB"/>
        </a:p>
      </dgm:t>
    </dgm:pt>
    <dgm:pt modelId="{B49F816D-E636-4747-AF4F-B0191C9CCE39}">
      <dgm:prSet phldrT="[Text]"/>
      <dgm:spPr/>
      <dgm:t>
        <a:bodyPr/>
        <a:lstStyle/>
        <a:p>
          <a:r>
            <a:rPr lang="en-GB" dirty="0"/>
            <a:t>Ethics</a:t>
          </a:r>
        </a:p>
      </dgm:t>
    </dgm:pt>
    <dgm:pt modelId="{63E63082-8914-4B48-89A4-DB3BC9BA1ECD}" type="parTrans" cxnId="{CAABC454-6764-FA43-A12F-BBD838E51C17}">
      <dgm:prSet/>
      <dgm:spPr/>
      <dgm:t>
        <a:bodyPr/>
        <a:lstStyle/>
        <a:p>
          <a:endParaRPr lang="en-GB"/>
        </a:p>
      </dgm:t>
    </dgm:pt>
    <dgm:pt modelId="{3302D28E-88D2-A645-8BD5-E07AD5FEA7A9}" type="sibTrans" cxnId="{CAABC454-6764-FA43-A12F-BBD838E51C17}">
      <dgm:prSet/>
      <dgm:spPr/>
      <dgm:t>
        <a:bodyPr/>
        <a:lstStyle/>
        <a:p>
          <a:endParaRPr lang="en-GB"/>
        </a:p>
      </dgm:t>
    </dgm:pt>
    <dgm:pt modelId="{F06676BD-6FFD-5D4E-BA3F-5CC88079BBD7}">
      <dgm:prSet phldrT="[Text]"/>
      <dgm:spPr/>
      <dgm:t>
        <a:bodyPr/>
        <a:lstStyle/>
        <a:p>
          <a:r>
            <a:rPr lang="en-GB" dirty="0"/>
            <a:t>Gender equality</a:t>
          </a:r>
        </a:p>
      </dgm:t>
    </dgm:pt>
    <dgm:pt modelId="{03029039-84B5-6546-9AE1-2B214E2C9EBE}" type="parTrans" cxnId="{ECA49B2C-B055-E24D-AF87-8220AAA18BBC}">
      <dgm:prSet/>
      <dgm:spPr/>
      <dgm:t>
        <a:bodyPr/>
        <a:lstStyle/>
        <a:p>
          <a:endParaRPr lang="en-GB"/>
        </a:p>
      </dgm:t>
    </dgm:pt>
    <dgm:pt modelId="{3FCCCCFB-275F-A84E-8C3F-812257D4FEE7}" type="sibTrans" cxnId="{ECA49B2C-B055-E24D-AF87-8220AAA18BBC}">
      <dgm:prSet/>
      <dgm:spPr/>
      <dgm:t>
        <a:bodyPr/>
        <a:lstStyle/>
        <a:p>
          <a:endParaRPr lang="en-GB"/>
        </a:p>
      </dgm:t>
    </dgm:pt>
    <dgm:pt modelId="{9E069533-AEC0-E242-8572-30E572CA2921}">
      <dgm:prSet phldrT="[Text]"/>
      <dgm:spPr/>
      <dgm:t>
        <a:bodyPr/>
        <a:lstStyle/>
        <a:p>
          <a:r>
            <a:rPr lang="en-GB" dirty="0"/>
            <a:t>Governance</a:t>
          </a:r>
        </a:p>
      </dgm:t>
    </dgm:pt>
    <dgm:pt modelId="{D0F494C6-0843-7E41-8305-1D34083F5DFA}" type="parTrans" cxnId="{F1076F64-F86C-C34A-B52D-E4DB6B0706E1}">
      <dgm:prSet/>
      <dgm:spPr/>
      <dgm:t>
        <a:bodyPr/>
        <a:lstStyle/>
        <a:p>
          <a:endParaRPr lang="en-GB"/>
        </a:p>
      </dgm:t>
    </dgm:pt>
    <dgm:pt modelId="{4F431D42-0FFB-4A40-B576-A931BC3F37DC}" type="sibTrans" cxnId="{F1076F64-F86C-C34A-B52D-E4DB6B0706E1}">
      <dgm:prSet/>
      <dgm:spPr/>
      <dgm:t>
        <a:bodyPr/>
        <a:lstStyle/>
        <a:p>
          <a:endParaRPr lang="en-GB"/>
        </a:p>
      </dgm:t>
    </dgm:pt>
    <dgm:pt modelId="{9691D817-E1E6-934F-BF22-0F5E4CC81007}">
      <dgm:prSet phldrT="[Text]"/>
      <dgm:spPr/>
      <dgm:t>
        <a:bodyPr/>
        <a:lstStyle/>
        <a:p>
          <a:r>
            <a:rPr lang="en-GB" dirty="0"/>
            <a:t>Open Access</a:t>
          </a:r>
        </a:p>
      </dgm:t>
    </dgm:pt>
    <dgm:pt modelId="{4F441579-EA96-8446-BF39-6C5D53EAD9EC}" type="parTrans" cxnId="{11DFE12E-0C59-1D4E-B614-DA8524E2DDAB}">
      <dgm:prSet/>
      <dgm:spPr/>
      <dgm:t>
        <a:bodyPr/>
        <a:lstStyle/>
        <a:p>
          <a:endParaRPr lang="en-GB"/>
        </a:p>
      </dgm:t>
    </dgm:pt>
    <dgm:pt modelId="{8537B4AA-2570-B848-9892-4AB1447ECC98}" type="sibTrans" cxnId="{11DFE12E-0C59-1D4E-B614-DA8524E2DDAB}">
      <dgm:prSet/>
      <dgm:spPr/>
      <dgm:t>
        <a:bodyPr/>
        <a:lstStyle/>
        <a:p>
          <a:endParaRPr lang="en-GB"/>
        </a:p>
      </dgm:t>
    </dgm:pt>
    <dgm:pt modelId="{FB3B24E3-A2A8-A549-92A5-7B06CDEEEB51}">
      <dgm:prSet phldrT="[Text]"/>
      <dgm:spPr/>
      <dgm:t>
        <a:bodyPr/>
        <a:lstStyle/>
        <a:p>
          <a:r>
            <a:rPr lang="en-GB" dirty="0"/>
            <a:t>Public engagement</a:t>
          </a:r>
        </a:p>
      </dgm:t>
    </dgm:pt>
    <dgm:pt modelId="{AE823EC2-AE8E-6443-90C1-6429580BC3FA}" type="parTrans" cxnId="{3B2671A2-F1FE-514C-AE5F-9FFFF19E37B3}">
      <dgm:prSet/>
      <dgm:spPr/>
      <dgm:t>
        <a:bodyPr/>
        <a:lstStyle/>
        <a:p>
          <a:endParaRPr lang="en-GB"/>
        </a:p>
      </dgm:t>
    </dgm:pt>
    <dgm:pt modelId="{58D7707A-DC78-BD42-AB15-2A51AC661B15}" type="sibTrans" cxnId="{3B2671A2-F1FE-514C-AE5F-9FFFF19E37B3}">
      <dgm:prSet/>
      <dgm:spPr/>
      <dgm:t>
        <a:bodyPr/>
        <a:lstStyle/>
        <a:p>
          <a:endParaRPr lang="en-GB"/>
        </a:p>
      </dgm:t>
    </dgm:pt>
    <dgm:pt modelId="{9B2CDF0F-4603-8B4E-81A4-657A20D30E81}">
      <dgm:prSet phldrT="[Text]"/>
      <dgm:spPr/>
      <dgm:t>
        <a:bodyPr/>
        <a:lstStyle/>
        <a:p>
          <a:r>
            <a:rPr lang="en-GB" dirty="0"/>
            <a:t>Science education</a:t>
          </a:r>
        </a:p>
      </dgm:t>
    </dgm:pt>
    <dgm:pt modelId="{040DDCF9-0013-4244-8D56-EAEDA29D4B6E}" type="parTrans" cxnId="{DA2C0229-A929-E840-95A6-A026315F1BDD}">
      <dgm:prSet/>
      <dgm:spPr/>
      <dgm:t>
        <a:bodyPr/>
        <a:lstStyle/>
        <a:p>
          <a:endParaRPr lang="en-GB"/>
        </a:p>
      </dgm:t>
    </dgm:pt>
    <dgm:pt modelId="{0D339C7D-77A7-054B-8AE1-DDA7BCE0083D}" type="sibTrans" cxnId="{DA2C0229-A929-E840-95A6-A026315F1BDD}">
      <dgm:prSet/>
      <dgm:spPr/>
      <dgm:t>
        <a:bodyPr/>
        <a:lstStyle/>
        <a:p>
          <a:endParaRPr lang="en-GB"/>
        </a:p>
      </dgm:t>
    </dgm:pt>
    <dgm:pt modelId="{260E5DD3-CF38-F246-833A-6FA2CB955AB9}" type="pres">
      <dgm:prSet presAssocID="{CA5DADB9-950D-604C-BDEB-E8068F96522E}" presName="Name0" presStyleCnt="0">
        <dgm:presLayoutVars>
          <dgm:chMax val="1"/>
          <dgm:dir/>
          <dgm:animLvl val="ctr"/>
          <dgm:resizeHandles val="exact"/>
        </dgm:presLayoutVars>
      </dgm:prSet>
      <dgm:spPr/>
    </dgm:pt>
    <dgm:pt modelId="{33F576EB-F774-D94A-A9DB-533B029DBF62}" type="pres">
      <dgm:prSet presAssocID="{84A9CD65-D722-1448-B152-7E20BA053798}" presName="centerShape" presStyleLbl="node0" presStyleIdx="0" presStyleCnt="1"/>
      <dgm:spPr/>
    </dgm:pt>
    <dgm:pt modelId="{1375E497-6ABE-3A46-9DCA-588F365D40D1}" type="pres">
      <dgm:prSet presAssocID="{B49F816D-E636-4747-AF4F-B0191C9CCE39}" presName="node" presStyleLbl="node1" presStyleIdx="0" presStyleCnt="6">
        <dgm:presLayoutVars>
          <dgm:bulletEnabled val="1"/>
        </dgm:presLayoutVars>
      </dgm:prSet>
      <dgm:spPr/>
    </dgm:pt>
    <dgm:pt modelId="{5490D2B3-7905-024A-9228-924877FF4969}" type="pres">
      <dgm:prSet presAssocID="{B49F816D-E636-4747-AF4F-B0191C9CCE39}" presName="dummy" presStyleCnt="0"/>
      <dgm:spPr/>
    </dgm:pt>
    <dgm:pt modelId="{DE787E13-F9A1-AA4A-AEB5-01577D58C68E}" type="pres">
      <dgm:prSet presAssocID="{3302D28E-88D2-A645-8BD5-E07AD5FEA7A9}" presName="sibTrans" presStyleLbl="sibTrans2D1" presStyleIdx="0" presStyleCnt="6"/>
      <dgm:spPr/>
    </dgm:pt>
    <dgm:pt modelId="{B7440C26-04E6-7748-B344-79D71925A01C}" type="pres">
      <dgm:prSet presAssocID="{F06676BD-6FFD-5D4E-BA3F-5CC88079BBD7}" presName="node" presStyleLbl="node1" presStyleIdx="1" presStyleCnt="6">
        <dgm:presLayoutVars>
          <dgm:bulletEnabled val="1"/>
        </dgm:presLayoutVars>
      </dgm:prSet>
      <dgm:spPr/>
    </dgm:pt>
    <dgm:pt modelId="{B172A705-EEC4-5446-A477-ED3CE96A7C98}" type="pres">
      <dgm:prSet presAssocID="{F06676BD-6FFD-5D4E-BA3F-5CC88079BBD7}" presName="dummy" presStyleCnt="0"/>
      <dgm:spPr/>
    </dgm:pt>
    <dgm:pt modelId="{A9E3CEC1-599E-0242-8AE1-D327450216B7}" type="pres">
      <dgm:prSet presAssocID="{3FCCCCFB-275F-A84E-8C3F-812257D4FEE7}" presName="sibTrans" presStyleLbl="sibTrans2D1" presStyleIdx="1" presStyleCnt="6"/>
      <dgm:spPr/>
    </dgm:pt>
    <dgm:pt modelId="{03D43F90-B4FB-F54B-BD93-EC417DCBA634}" type="pres">
      <dgm:prSet presAssocID="{9E069533-AEC0-E242-8572-30E572CA2921}" presName="node" presStyleLbl="node1" presStyleIdx="2" presStyleCnt="6">
        <dgm:presLayoutVars>
          <dgm:bulletEnabled val="1"/>
        </dgm:presLayoutVars>
      </dgm:prSet>
      <dgm:spPr/>
    </dgm:pt>
    <dgm:pt modelId="{CA8D2000-510F-B543-A29C-669CA339E953}" type="pres">
      <dgm:prSet presAssocID="{9E069533-AEC0-E242-8572-30E572CA2921}" presName="dummy" presStyleCnt="0"/>
      <dgm:spPr/>
    </dgm:pt>
    <dgm:pt modelId="{0F46C7BB-AA73-DA42-A1CC-DF379E67DB0E}" type="pres">
      <dgm:prSet presAssocID="{4F431D42-0FFB-4A40-B576-A931BC3F37DC}" presName="sibTrans" presStyleLbl="sibTrans2D1" presStyleIdx="2" presStyleCnt="6"/>
      <dgm:spPr/>
    </dgm:pt>
    <dgm:pt modelId="{2259AA29-7FBC-554B-9CBA-97A6264514AD}" type="pres">
      <dgm:prSet presAssocID="{9691D817-E1E6-934F-BF22-0F5E4CC81007}" presName="node" presStyleLbl="node1" presStyleIdx="3" presStyleCnt="6">
        <dgm:presLayoutVars>
          <dgm:bulletEnabled val="1"/>
        </dgm:presLayoutVars>
      </dgm:prSet>
      <dgm:spPr/>
    </dgm:pt>
    <dgm:pt modelId="{549461FD-A201-4741-AB66-A896E8CFBAE7}" type="pres">
      <dgm:prSet presAssocID="{9691D817-E1E6-934F-BF22-0F5E4CC81007}" presName="dummy" presStyleCnt="0"/>
      <dgm:spPr/>
    </dgm:pt>
    <dgm:pt modelId="{2EC66201-8AD4-674F-8037-59062F95F4B7}" type="pres">
      <dgm:prSet presAssocID="{8537B4AA-2570-B848-9892-4AB1447ECC98}" presName="sibTrans" presStyleLbl="sibTrans2D1" presStyleIdx="3" presStyleCnt="6"/>
      <dgm:spPr/>
    </dgm:pt>
    <dgm:pt modelId="{607514E1-5B00-E644-BFC3-0DDF1BF5FEAE}" type="pres">
      <dgm:prSet presAssocID="{FB3B24E3-A2A8-A549-92A5-7B06CDEEEB51}" presName="node" presStyleLbl="node1" presStyleIdx="4" presStyleCnt="6">
        <dgm:presLayoutVars>
          <dgm:bulletEnabled val="1"/>
        </dgm:presLayoutVars>
      </dgm:prSet>
      <dgm:spPr/>
    </dgm:pt>
    <dgm:pt modelId="{A1BA3A40-B2B8-AD44-A043-E8CC7F37127D}" type="pres">
      <dgm:prSet presAssocID="{FB3B24E3-A2A8-A549-92A5-7B06CDEEEB51}" presName="dummy" presStyleCnt="0"/>
      <dgm:spPr/>
    </dgm:pt>
    <dgm:pt modelId="{174267DD-5F6A-E248-B4DE-5CDFD823B685}" type="pres">
      <dgm:prSet presAssocID="{58D7707A-DC78-BD42-AB15-2A51AC661B15}" presName="sibTrans" presStyleLbl="sibTrans2D1" presStyleIdx="4" presStyleCnt="6"/>
      <dgm:spPr/>
    </dgm:pt>
    <dgm:pt modelId="{5584984C-F6AE-A743-8C27-ED53BEF5833E}" type="pres">
      <dgm:prSet presAssocID="{9B2CDF0F-4603-8B4E-81A4-657A20D30E81}" presName="node" presStyleLbl="node1" presStyleIdx="5" presStyleCnt="6">
        <dgm:presLayoutVars>
          <dgm:bulletEnabled val="1"/>
        </dgm:presLayoutVars>
      </dgm:prSet>
      <dgm:spPr/>
    </dgm:pt>
    <dgm:pt modelId="{7921C30F-8153-BE43-99B5-91CB41F49D72}" type="pres">
      <dgm:prSet presAssocID="{9B2CDF0F-4603-8B4E-81A4-657A20D30E81}" presName="dummy" presStyleCnt="0"/>
      <dgm:spPr/>
    </dgm:pt>
    <dgm:pt modelId="{D6F68EDB-1B00-B54B-AC17-43BFC6341729}" type="pres">
      <dgm:prSet presAssocID="{0D339C7D-77A7-054B-8AE1-DDA7BCE0083D}" presName="sibTrans" presStyleLbl="sibTrans2D1" presStyleIdx="5" presStyleCnt="6"/>
      <dgm:spPr/>
    </dgm:pt>
  </dgm:ptLst>
  <dgm:cxnLst>
    <dgm:cxn modelId="{C9713D03-76E2-7646-852D-8A843F8795A2}" type="presOf" srcId="{B49F816D-E636-4747-AF4F-B0191C9CCE39}" destId="{1375E497-6ABE-3A46-9DCA-588F365D40D1}" srcOrd="0" destOrd="0" presId="urn:microsoft.com/office/officeart/2005/8/layout/radial6"/>
    <dgm:cxn modelId="{A486E619-DFB0-424C-93EF-BF2C2D38D294}" srcId="{CA5DADB9-950D-604C-BDEB-E8068F96522E}" destId="{84A9CD65-D722-1448-B152-7E20BA053798}" srcOrd="0" destOrd="0" parTransId="{EFCD130D-111C-3249-A1F7-8F10FFE5FB69}" sibTransId="{3516FFE3-1D08-A14A-AB6A-F45325856DAA}"/>
    <dgm:cxn modelId="{3A2CA422-FC88-AA47-9FD0-BA9992C47629}" type="presOf" srcId="{84A9CD65-D722-1448-B152-7E20BA053798}" destId="{33F576EB-F774-D94A-A9DB-533B029DBF62}" srcOrd="0" destOrd="0" presId="urn:microsoft.com/office/officeart/2005/8/layout/radial6"/>
    <dgm:cxn modelId="{DA2C0229-A929-E840-95A6-A026315F1BDD}" srcId="{84A9CD65-D722-1448-B152-7E20BA053798}" destId="{9B2CDF0F-4603-8B4E-81A4-657A20D30E81}" srcOrd="5" destOrd="0" parTransId="{040DDCF9-0013-4244-8D56-EAEDA29D4B6E}" sibTransId="{0D339C7D-77A7-054B-8AE1-DDA7BCE0083D}"/>
    <dgm:cxn modelId="{ECA49B2C-B055-E24D-AF87-8220AAA18BBC}" srcId="{84A9CD65-D722-1448-B152-7E20BA053798}" destId="{F06676BD-6FFD-5D4E-BA3F-5CC88079BBD7}" srcOrd="1" destOrd="0" parTransId="{03029039-84B5-6546-9AE1-2B214E2C9EBE}" sibTransId="{3FCCCCFB-275F-A84E-8C3F-812257D4FEE7}"/>
    <dgm:cxn modelId="{11DFE12E-0C59-1D4E-B614-DA8524E2DDAB}" srcId="{84A9CD65-D722-1448-B152-7E20BA053798}" destId="{9691D817-E1E6-934F-BF22-0F5E4CC81007}" srcOrd="3" destOrd="0" parTransId="{4F441579-EA96-8446-BF39-6C5D53EAD9EC}" sibTransId="{8537B4AA-2570-B848-9892-4AB1447ECC98}"/>
    <dgm:cxn modelId="{B256C545-75DD-BC47-82D5-8126D0F88668}" type="presOf" srcId="{9B2CDF0F-4603-8B4E-81A4-657A20D30E81}" destId="{5584984C-F6AE-A743-8C27-ED53BEF5833E}" srcOrd="0" destOrd="0" presId="urn:microsoft.com/office/officeart/2005/8/layout/radial6"/>
    <dgm:cxn modelId="{A4EE0953-67A9-BC4C-A8E8-41969ADF3DC4}" type="presOf" srcId="{FB3B24E3-A2A8-A549-92A5-7B06CDEEEB51}" destId="{607514E1-5B00-E644-BFC3-0DDF1BF5FEAE}" srcOrd="0" destOrd="0" presId="urn:microsoft.com/office/officeart/2005/8/layout/radial6"/>
    <dgm:cxn modelId="{CAABC454-6764-FA43-A12F-BBD838E51C17}" srcId="{84A9CD65-D722-1448-B152-7E20BA053798}" destId="{B49F816D-E636-4747-AF4F-B0191C9CCE39}" srcOrd="0" destOrd="0" parTransId="{63E63082-8914-4B48-89A4-DB3BC9BA1ECD}" sibTransId="{3302D28E-88D2-A645-8BD5-E07AD5FEA7A9}"/>
    <dgm:cxn modelId="{F1076F64-F86C-C34A-B52D-E4DB6B0706E1}" srcId="{84A9CD65-D722-1448-B152-7E20BA053798}" destId="{9E069533-AEC0-E242-8572-30E572CA2921}" srcOrd="2" destOrd="0" parTransId="{D0F494C6-0843-7E41-8305-1D34083F5DFA}" sibTransId="{4F431D42-0FFB-4A40-B576-A931BC3F37DC}"/>
    <dgm:cxn modelId="{613E4F6F-3282-4D41-9D25-0A194283CA79}" type="presOf" srcId="{4F431D42-0FFB-4A40-B576-A931BC3F37DC}" destId="{0F46C7BB-AA73-DA42-A1CC-DF379E67DB0E}" srcOrd="0" destOrd="0" presId="urn:microsoft.com/office/officeart/2005/8/layout/radial6"/>
    <dgm:cxn modelId="{58089770-3059-924D-9BCD-10CF2C0BCAB0}" type="presOf" srcId="{3302D28E-88D2-A645-8BD5-E07AD5FEA7A9}" destId="{DE787E13-F9A1-AA4A-AEB5-01577D58C68E}" srcOrd="0" destOrd="0" presId="urn:microsoft.com/office/officeart/2005/8/layout/radial6"/>
    <dgm:cxn modelId="{3B511076-D99A-AA41-B1D2-D4BA1D310207}" type="presOf" srcId="{3FCCCCFB-275F-A84E-8C3F-812257D4FEE7}" destId="{A9E3CEC1-599E-0242-8AE1-D327450216B7}" srcOrd="0" destOrd="0" presId="urn:microsoft.com/office/officeart/2005/8/layout/radial6"/>
    <dgm:cxn modelId="{903EF076-1B80-2F42-BBEB-7C128BD9FC57}" type="presOf" srcId="{F06676BD-6FFD-5D4E-BA3F-5CC88079BBD7}" destId="{B7440C26-04E6-7748-B344-79D71925A01C}" srcOrd="0" destOrd="0" presId="urn:microsoft.com/office/officeart/2005/8/layout/radial6"/>
    <dgm:cxn modelId="{AB190B7B-DF35-E642-89E6-CDB3D68F2DAB}" type="presOf" srcId="{58D7707A-DC78-BD42-AB15-2A51AC661B15}" destId="{174267DD-5F6A-E248-B4DE-5CDFD823B685}" srcOrd="0" destOrd="0" presId="urn:microsoft.com/office/officeart/2005/8/layout/radial6"/>
    <dgm:cxn modelId="{43ED2D8B-A4C4-514C-891B-E601695AED77}" type="presOf" srcId="{9691D817-E1E6-934F-BF22-0F5E4CC81007}" destId="{2259AA29-7FBC-554B-9CBA-97A6264514AD}" srcOrd="0" destOrd="0" presId="urn:microsoft.com/office/officeart/2005/8/layout/radial6"/>
    <dgm:cxn modelId="{52DDDA99-9C3B-9D48-81AB-543C72F276C8}" type="presOf" srcId="{9E069533-AEC0-E242-8572-30E572CA2921}" destId="{03D43F90-B4FB-F54B-BD93-EC417DCBA634}" srcOrd="0" destOrd="0" presId="urn:microsoft.com/office/officeart/2005/8/layout/radial6"/>
    <dgm:cxn modelId="{3B2671A2-F1FE-514C-AE5F-9FFFF19E37B3}" srcId="{84A9CD65-D722-1448-B152-7E20BA053798}" destId="{FB3B24E3-A2A8-A549-92A5-7B06CDEEEB51}" srcOrd="4" destOrd="0" parTransId="{AE823EC2-AE8E-6443-90C1-6429580BC3FA}" sibTransId="{58D7707A-DC78-BD42-AB15-2A51AC661B15}"/>
    <dgm:cxn modelId="{A3F35EA9-2A87-8449-8C69-BDF804ED675F}" type="presOf" srcId="{8537B4AA-2570-B848-9892-4AB1447ECC98}" destId="{2EC66201-8AD4-674F-8037-59062F95F4B7}" srcOrd="0" destOrd="0" presId="urn:microsoft.com/office/officeart/2005/8/layout/radial6"/>
    <dgm:cxn modelId="{9CE4BACE-B27C-E643-8FF2-FCB3AB589AC2}" type="presOf" srcId="{CA5DADB9-950D-604C-BDEB-E8068F96522E}" destId="{260E5DD3-CF38-F246-833A-6FA2CB955AB9}" srcOrd="0" destOrd="0" presId="urn:microsoft.com/office/officeart/2005/8/layout/radial6"/>
    <dgm:cxn modelId="{35F3B5D2-9CDD-C04D-804A-021DEC2A75B4}" type="presOf" srcId="{0D339C7D-77A7-054B-8AE1-DDA7BCE0083D}" destId="{D6F68EDB-1B00-B54B-AC17-43BFC6341729}" srcOrd="0" destOrd="0" presId="urn:microsoft.com/office/officeart/2005/8/layout/radial6"/>
    <dgm:cxn modelId="{3B9AB501-0E70-2747-B64A-D511B719C166}" type="presParOf" srcId="{260E5DD3-CF38-F246-833A-6FA2CB955AB9}" destId="{33F576EB-F774-D94A-A9DB-533B029DBF62}" srcOrd="0" destOrd="0" presId="urn:microsoft.com/office/officeart/2005/8/layout/radial6"/>
    <dgm:cxn modelId="{57FFCEA4-ADCF-064A-8486-891D547E16AC}" type="presParOf" srcId="{260E5DD3-CF38-F246-833A-6FA2CB955AB9}" destId="{1375E497-6ABE-3A46-9DCA-588F365D40D1}" srcOrd="1" destOrd="0" presId="urn:microsoft.com/office/officeart/2005/8/layout/radial6"/>
    <dgm:cxn modelId="{C3A7A06B-2305-B440-9B91-FC36C2DFFF8D}" type="presParOf" srcId="{260E5DD3-CF38-F246-833A-6FA2CB955AB9}" destId="{5490D2B3-7905-024A-9228-924877FF4969}" srcOrd="2" destOrd="0" presId="urn:microsoft.com/office/officeart/2005/8/layout/radial6"/>
    <dgm:cxn modelId="{6F47D600-E3E5-B648-A9BA-A1E3A72424AE}" type="presParOf" srcId="{260E5DD3-CF38-F246-833A-6FA2CB955AB9}" destId="{DE787E13-F9A1-AA4A-AEB5-01577D58C68E}" srcOrd="3" destOrd="0" presId="urn:microsoft.com/office/officeart/2005/8/layout/radial6"/>
    <dgm:cxn modelId="{339D57EC-221C-E641-868D-C8A6763D3020}" type="presParOf" srcId="{260E5DD3-CF38-F246-833A-6FA2CB955AB9}" destId="{B7440C26-04E6-7748-B344-79D71925A01C}" srcOrd="4" destOrd="0" presId="urn:microsoft.com/office/officeart/2005/8/layout/radial6"/>
    <dgm:cxn modelId="{0504A6D9-303A-2E49-A839-D5468413333A}" type="presParOf" srcId="{260E5DD3-CF38-F246-833A-6FA2CB955AB9}" destId="{B172A705-EEC4-5446-A477-ED3CE96A7C98}" srcOrd="5" destOrd="0" presId="urn:microsoft.com/office/officeart/2005/8/layout/radial6"/>
    <dgm:cxn modelId="{43D244F6-5986-A74D-8F2A-C7970A504CD1}" type="presParOf" srcId="{260E5DD3-CF38-F246-833A-6FA2CB955AB9}" destId="{A9E3CEC1-599E-0242-8AE1-D327450216B7}" srcOrd="6" destOrd="0" presId="urn:microsoft.com/office/officeart/2005/8/layout/radial6"/>
    <dgm:cxn modelId="{180B0D08-AF60-9243-849B-8124F0C06BCE}" type="presParOf" srcId="{260E5DD3-CF38-F246-833A-6FA2CB955AB9}" destId="{03D43F90-B4FB-F54B-BD93-EC417DCBA634}" srcOrd="7" destOrd="0" presId="urn:microsoft.com/office/officeart/2005/8/layout/radial6"/>
    <dgm:cxn modelId="{F51950AF-C40B-1A4E-9715-0603D206CA59}" type="presParOf" srcId="{260E5DD3-CF38-F246-833A-6FA2CB955AB9}" destId="{CA8D2000-510F-B543-A29C-669CA339E953}" srcOrd="8" destOrd="0" presId="urn:microsoft.com/office/officeart/2005/8/layout/radial6"/>
    <dgm:cxn modelId="{4328295A-600C-3142-BC80-8062E1FB5F0D}" type="presParOf" srcId="{260E5DD3-CF38-F246-833A-6FA2CB955AB9}" destId="{0F46C7BB-AA73-DA42-A1CC-DF379E67DB0E}" srcOrd="9" destOrd="0" presId="urn:microsoft.com/office/officeart/2005/8/layout/radial6"/>
    <dgm:cxn modelId="{1881EB84-4BFC-B74E-98AC-817CD440688A}" type="presParOf" srcId="{260E5DD3-CF38-F246-833A-6FA2CB955AB9}" destId="{2259AA29-7FBC-554B-9CBA-97A6264514AD}" srcOrd="10" destOrd="0" presId="urn:microsoft.com/office/officeart/2005/8/layout/radial6"/>
    <dgm:cxn modelId="{9C5CAD8D-9269-0842-AA23-B9F9D5BF5E2E}" type="presParOf" srcId="{260E5DD3-CF38-F246-833A-6FA2CB955AB9}" destId="{549461FD-A201-4741-AB66-A896E8CFBAE7}" srcOrd="11" destOrd="0" presId="urn:microsoft.com/office/officeart/2005/8/layout/radial6"/>
    <dgm:cxn modelId="{BDB35B23-D25D-004C-8E9B-9E2A52BAB4A3}" type="presParOf" srcId="{260E5DD3-CF38-F246-833A-6FA2CB955AB9}" destId="{2EC66201-8AD4-674F-8037-59062F95F4B7}" srcOrd="12" destOrd="0" presId="urn:microsoft.com/office/officeart/2005/8/layout/radial6"/>
    <dgm:cxn modelId="{E1A85EFA-CFB5-C64C-9A6C-E7D8E7EF10C8}" type="presParOf" srcId="{260E5DD3-CF38-F246-833A-6FA2CB955AB9}" destId="{607514E1-5B00-E644-BFC3-0DDF1BF5FEAE}" srcOrd="13" destOrd="0" presId="urn:microsoft.com/office/officeart/2005/8/layout/radial6"/>
    <dgm:cxn modelId="{5E129196-111A-E944-B9EA-E6014EA509A8}" type="presParOf" srcId="{260E5DD3-CF38-F246-833A-6FA2CB955AB9}" destId="{A1BA3A40-B2B8-AD44-A043-E8CC7F37127D}" srcOrd="14" destOrd="0" presId="urn:microsoft.com/office/officeart/2005/8/layout/radial6"/>
    <dgm:cxn modelId="{4782A5A4-1D48-5940-B1EA-DB025ADEB0BD}" type="presParOf" srcId="{260E5DD3-CF38-F246-833A-6FA2CB955AB9}" destId="{174267DD-5F6A-E248-B4DE-5CDFD823B685}" srcOrd="15" destOrd="0" presId="urn:microsoft.com/office/officeart/2005/8/layout/radial6"/>
    <dgm:cxn modelId="{FDDEF11C-CA5A-8649-AC00-8253F7A24127}" type="presParOf" srcId="{260E5DD3-CF38-F246-833A-6FA2CB955AB9}" destId="{5584984C-F6AE-A743-8C27-ED53BEF5833E}" srcOrd="16" destOrd="0" presId="urn:microsoft.com/office/officeart/2005/8/layout/radial6"/>
    <dgm:cxn modelId="{8DD8DD13-C186-AD4C-8B1E-F9318534C6BC}" type="presParOf" srcId="{260E5DD3-CF38-F246-833A-6FA2CB955AB9}" destId="{7921C30F-8153-BE43-99B5-91CB41F49D72}" srcOrd="17" destOrd="0" presId="urn:microsoft.com/office/officeart/2005/8/layout/radial6"/>
    <dgm:cxn modelId="{66B6C40E-0FB8-9F44-9ADC-A7ED186C173E}" type="presParOf" srcId="{260E5DD3-CF38-F246-833A-6FA2CB955AB9}" destId="{D6F68EDB-1B00-B54B-AC17-43BFC6341729}" srcOrd="18" destOrd="0" presId="urn:microsoft.com/office/officeart/2005/8/layout/radial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57B53F-C3BB-483B-8C8D-2531B5A6F112}">
      <dsp:nvSpPr>
        <dsp:cNvPr id="0" name=""/>
        <dsp:cNvSpPr/>
      </dsp:nvSpPr>
      <dsp:spPr>
        <a:xfrm>
          <a:off x="353741" y="-4741"/>
          <a:ext cx="3485130" cy="3485130"/>
        </a:xfrm>
        <a:prstGeom prst="circularArrow">
          <a:avLst>
            <a:gd name="adj1" fmla="val 5274"/>
            <a:gd name="adj2" fmla="val 312630"/>
            <a:gd name="adj3" fmla="val 14326174"/>
            <a:gd name="adj4" fmla="val 17069872"/>
            <a:gd name="adj5" fmla="val 5477"/>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9EE2C61-6425-4640-909C-00656A7B900D}">
      <dsp:nvSpPr>
        <dsp:cNvPr id="0" name=""/>
        <dsp:cNvSpPr/>
      </dsp:nvSpPr>
      <dsp:spPr>
        <a:xfrm>
          <a:off x="1470799" y="1173"/>
          <a:ext cx="1251014" cy="62550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dirty="0"/>
            <a:t>Create</a:t>
          </a:r>
        </a:p>
      </dsp:txBody>
      <dsp:txXfrm>
        <a:off x="1501334" y="31708"/>
        <a:ext cx="1189944" cy="564437"/>
      </dsp:txXfrm>
    </dsp:sp>
    <dsp:sp modelId="{FBF47795-8134-4B54-AF37-523ED6FDEF9F}">
      <dsp:nvSpPr>
        <dsp:cNvPr id="0" name=""/>
        <dsp:cNvSpPr/>
      </dsp:nvSpPr>
      <dsp:spPr>
        <a:xfrm>
          <a:off x="2698983" y="708515"/>
          <a:ext cx="1251014" cy="62550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dirty="0"/>
            <a:t>Document</a:t>
          </a:r>
        </a:p>
      </dsp:txBody>
      <dsp:txXfrm>
        <a:off x="2729518" y="739050"/>
        <a:ext cx="1189944" cy="564437"/>
      </dsp:txXfrm>
    </dsp:sp>
    <dsp:sp modelId="{C45297F9-5019-40F1-BC26-11A696317A55}">
      <dsp:nvSpPr>
        <dsp:cNvPr id="0" name=""/>
        <dsp:cNvSpPr/>
      </dsp:nvSpPr>
      <dsp:spPr>
        <a:xfrm>
          <a:off x="2698983" y="2122361"/>
          <a:ext cx="1251014" cy="62550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dirty="0"/>
            <a:t>Use</a:t>
          </a:r>
        </a:p>
      </dsp:txBody>
      <dsp:txXfrm>
        <a:off x="2729518" y="2152896"/>
        <a:ext cx="1189944" cy="564437"/>
      </dsp:txXfrm>
    </dsp:sp>
    <dsp:sp modelId="{62AA2BA5-611F-494C-B1D0-A0921BBFACD9}">
      <dsp:nvSpPr>
        <dsp:cNvPr id="0" name=""/>
        <dsp:cNvSpPr/>
      </dsp:nvSpPr>
      <dsp:spPr>
        <a:xfrm>
          <a:off x="1474556" y="2829284"/>
          <a:ext cx="1251014" cy="62550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dirty="0"/>
            <a:t>Store</a:t>
          </a:r>
        </a:p>
      </dsp:txBody>
      <dsp:txXfrm>
        <a:off x="1505091" y="2859819"/>
        <a:ext cx="1189944" cy="564437"/>
      </dsp:txXfrm>
    </dsp:sp>
    <dsp:sp modelId="{E068E2B9-1EF1-481C-B52A-467A3FF42150}">
      <dsp:nvSpPr>
        <dsp:cNvPr id="0" name=""/>
        <dsp:cNvSpPr/>
      </dsp:nvSpPr>
      <dsp:spPr>
        <a:xfrm>
          <a:off x="250130" y="2122361"/>
          <a:ext cx="1251014" cy="62550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dirty="0"/>
            <a:t>Share</a:t>
          </a:r>
        </a:p>
      </dsp:txBody>
      <dsp:txXfrm>
        <a:off x="280665" y="2152896"/>
        <a:ext cx="1189944" cy="564437"/>
      </dsp:txXfrm>
    </dsp:sp>
    <dsp:sp modelId="{4526CD32-D2FE-40FD-89A3-A6382E0D23EE}">
      <dsp:nvSpPr>
        <dsp:cNvPr id="0" name=""/>
        <dsp:cNvSpPr/>
      </dsp:nvSpPr>
      <dsp:spPr>
        <a:xfrm>
          <a:off x="250130" y="708515"/>
          <a:ext cx="1251014" cy="62550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dirty="0"/>
            <a:t>Preserve</a:t>
          </a:r>
        </a:p>
      </dsp:txBody>
      <dsp:txXfrm>
        <a:off x="280665" y="739050"/>
        <a:ext cx="1189944" cy="56443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F68EDB-1B00-B54B-AC17-43BFC6341729}">
      <dsp:nvSpPr>
        <dsp:cNvPr id="0" name=""/>
        <dsp:cNvSpPr/>
      </dsp:nvSpPr>
      <dsp:spPr>
        <a:xfrm>
          <a:off x="1973086" y="574544"/>
          <a:ext cx="3936139" cy="3936139"/>
        </a:xfrm>
        <a:prstGeom prst="blockArc">
          <a:avLst>
            <a:gd name="adj1" fmla="val 12600000"/>
            <a:gd name="adj2" fmla="val 16200000"/>
            <a:gd name="adj3" fmla="val 4524"/>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74267DD-5F6A-E248-B4DE-5CDFD823B685}">
      <dsp:nvSpPr>
        <dsp:cNvPr id="0" name=""/>
        <dsp:cNvSpPr/>
      </dsp:nvSpPr>
      <dsp:spPr>
        <a:xfrm>
          <a:off x="1973086" y="574544"/>
          <a:ext cx="3936139" cy="3936139"/>
        </a:xfrm>
        <a:prstGeom prst="blockArc">
          <a:avLst>
            <a:gd name="adj1" fmla="val 9000000"/>
            <a:gd name="adj2" fmla="val 12600000"/>
            <a:gd name="adj3" fmla="val 4524"/>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EC66201-8AD4-674F-8037-59062F95F4B7}">
      <dsp:nvSpPr>
        <dsp:cNvPr id="0" name=""/>
        <dsp:cNvSpPr/>
      </dsp:nvSpPr>
      <dsp:spPr>
        <a:xfrm>
          <a:off x="1973086" y="574544"/>
          <a:ext cx="3936139" cy="3936139"/>
        </a:xfrm>
        <a:prstGeom prst="blockArc">
          <a:avLst>
            <a:gd name="adj1" fmla="val 5400000"/>
            <a:gd name="adj2" fmla="val 9000000"/>
            <a:gd name="adj3" fmla="val 4524"/>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F46C7BB-AA73-DA42-A1CC-DF379E67DB0E}">
      <dsp:nvSpPr>
        <dsp:cNvPr id="0" name=""/>
        <dsp:cNvSpPr/>
      </dsp:nvSpPr>
      <dsp:spPr>
        <a:xfrm>
          <a:off x="1973086" y="574544"/>
          <a:ext cx="3936139" cy="3936139"/>
        </a:xfrm>
        <a:prstGeom prst="blockArc">
          <a:avLst>
            <a:gd name="adj1" fmla="val 1800000"/>
            <a:gd name="adj2" fmla="val 5400000"/>
            <a:gd name="adj3" fmla="val 4524"/>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9E3CEC1-599E-0242-8AE1-D327450216B7}">
      <dsp:nvSpPr>
        <dsp:cNvPr id="0" name=""/>
        <dsp:cNvSpPr/>
      </dsp:nvSpPr>
      <dsp:spPr>
        <a:xfrm>
          <a:off x="1973086" y="574544"/>
          <a:ext cx="3936139" cy="3936139"/>
        </a:xfrm>
        <a:prstGeom prst="blockArc">
          <a:avLst>
            <a:gd name="adj1" fmla="val 19800000"/>
            <a:gd name="adj2" fmla="val 1800000"/>
            <a:gd name="adj3" fmla="val 4524"/>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E787E13-F9A1-AA4A-AEB5-01577D58C68E}">
      <dsp:nvSpPr>
        <dsp:cNvPr id="0" name=""/>
        <dsp:cNvSpPr/>
      </dsp:nvSpPr>
      <dsp:spPr>
        <a:xfrm>
          <a:off x="1973086" y="574544"/>
          <a:ext cx="3936139" cy="3936139"/>
        </a:xfrm>
        <a:prstGeom prst="blockArc">
          <a:avLst>
            <a:gd name="adj1" fmla="val 16200000"/>
            <a:gd name="adj2" fmla="val 19800000"/>
            <a:gd name="adj3" fmla="val 4524"/>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3F576EB-F774-D94A-A9DB-533B029DBF62}">
      <dsp:nvSpPr>
        <dsp:cNvPr id="0" name=""/>
        <dsp:cNvSpPr/>
      </dsp:nvSpPr>
      <dsp:spPr>
        <a:xfrm>
          <a:off x="3057860" y="1659318"/>
          <a:ext cx="1766592" cy="176659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2800350">
            <a:lnSpc>
              <a:spcPct val="90000"/>
            </a:lnSpc>
            <a:spcBef>
              <a:spcPct val="0"/>
            </a:spcBef>
            <a:spcAft>
              <a:spcPct val="35000"/>
            </a:spcAft>
            <a:buNone/>
          </a:pPr>
          <a:r>
            <a:rPr lang="en-GB" sz="6300" kern="1200" dirty="0"/>
            <a:t>RRI</a:t>
          </a:r>
        </a:p>
      </dsp:txBody>
      <dsp:txXfrm>
        <a:off x="3316571" y="1918029"/>
        <a:ext cx="1249170" cy="1249170"/>
      </dsp:txXfrm>
    </dsp:sp>
    <dsp:sp modelId="{1375E497-6ABE-3A46-9DCA-588F365D40D1}">
      <dsp:nvSpPr>
        <dsp:cNvPr id="0" name=""/>
        <dsp:cNvSpPr/>
      </dsp:nvSpPr>
      <dsp:spPr>
        <a:xfrm>
          <a:off x="3322849" y="755"/>
          <a:ext cx="1236614" cy="123661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GB" sz="1300" kern="1200" dirty="0"/>
            <a:t>Ethics</a:t>
          </a:r>
        </a:p>
      </dsp:txBody>
      <dsp:txXfrm>
        <a:off x="3503947" y="181853"/>
        <a:ext cx="874418" cy="874418"/>
      </dsp:txXfrm>
    </dsp:sp>
    <dsp:sp modelId="{B7440C26-04E6-7748-B344-79D71925A01C}">
      <dsp:nvSpPr>
        <dsp:cNvPr id="0" name=""/>
        <dsp:cNvSpPr/>
      </dsp:nvSpPr>
      <dsp:spPr>
        <a:xfrm>
          <a:off x="4988693" y="962531"/>
          <a:ext cx="1236614" cy="123661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GB" sz="1300" kern="1200" dirty="0"/>
            <a:t>Gender equality</a:t>
          </a:r>
        </a:p>
      </dsp:txBody>
      <dsp:txXfrm>
        <a:off x="5169791" y="1143629"/>
        <a:ext cx="874418" cy="874418"/>
      </dsp:txXfrm>
    </dsp:sp>
    <dsp:sp modelId="{03D43F90-B4FB-F54B-BD93-EC417DCBA634}">
      <dsp:nvSpPr>
        <dsp:cNvPr id="0" name=""/>
        <dsp:cNvSpPr/>
      </dsp:nvSpPr>
      <dsp:spPr>
        <a:xfrm>
          <a:off x="4988693" y="2886082"/>
          <a:ext cx="1236614" cy="123661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GB" sz="1300" kern="1200" dirty="0"/>
            <a:t>Governance</a:t>
          </a:r>
        </a:p>
      </dsp:txBody>
      <dsp:txXfrm>
        <a:off x="5169791" y="3067180"/>
        <a:ext cx="874418" cy="874418"/>
      </dsp:txXfrm>
    </dsp:sp>
    <dsp:sp modelId="{2259AA29-7FBC-554B-9CBA-97A6264514AD}">
      <dsp:nvSpPr>
        <dsp:cNvPr id="0" name=""/>
        <dsp:cNvSpPr/>
      </dsp:nvSpPr>
      <dsp:spPr>
        <a:xfrm>
          <a:off x="3322849" y="3847858"/>
          <a:ext cx="1236614" cy="123661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GB" sz="1300" kern="1200" dirty="0"/>
            <a:t>Open Access</a:t>
          </a:r>
        </a:p>
      </dsp:txBody>
      <dsp:txXfrm>
        <a:off x="3503947" y="4028956"/>
        <a:ext cx="874418" cy="874418"/>
      </dsp:txXfrm>
    </dsp:sp>
    <dsp:sp modelId="{607514E1-5B00-E644-BFC3-0DDF1BF5FEAE}">
      <dsp:nvSpPr>
        <dsp:cNvPr id="0" name=""/>
        <dsp:cNvSpPr/>
      </dsp:nvSpPr>
      <dsp:spPr>
        <a:xfrm>
          <a:off x="1657004" y="2886082"/>
          <a:ext cx="1236614" cy="123661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GB" sz="1300" kern="1200" dirty="0"/>
            <a:t>Public engagement</a:t>
          </a:r>
        </a:p>
      </dsp:txBody>
      <dsp:txXfrm>
        <a:off x="1838102" y="3067180"/>
        <a:ext cx="874418" cy="874418"/>
      </dsp:txXfrm>
    </dsp:sp>
    <dsp:sp modelId="{5584984C-F6AE-A743-8C27-ED53BEF5833E}">
      <dsp:nvSpPr>
        <dsp:cNvPr id="0" name=""/>
        <dsp:cNvSpPr/>
      </dsp:nvSpPr>
      <dsp:spPr>
        <a:xfrm>
          <a:off x="1657004" y="962531"/>
          <a:ext cx="1236614" cy="123661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GB" sz="1300" kern="1200" dirty="0"/>
            <a:t>Science education</a:t>
          </a:r>
        </a:p>
      </dsp:txBody>
      <dsp:txXfrm>
        <a:off x="1838102" y="1143629"/>
        <a:ext cx="874418" cy="874418"/>
      </dsp:txXfrm>
    </dsp:sp>
  </dsp:spTree>
</dsp:drawing>
</file>

<file path=ppt/diagrams/layout1.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JPG>
</file>

<file path=ppt/media/image26.png>
</file>

<file path=ppt/media/image27.png>
</file>

<file path=ppt/media/image28.png>
</file>

<file path=ppt/media/image29.png>
</file>

<file path=ppt/media/image3.tiff>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jpe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tiff>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B6B321-2A7B-994D-9955-9C89C0F0397A}" type="datetimeFigureOut">
              <a:rPr lang="en-GB" smtClean="0"/>
              <a:t>16/08/2024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7946D6-D0AF-9E40-BAB4-58CAE20343F2}" type="slidenum">
              <a:rPr lang="en-GB" smtClean="0"/>
              <a:t>‹#›</a:t>
            </a:fld>
            <a:endParaRPr lang="en-GB"/>
          </a:p>
        </p:txBody>
      </p:sp>
    </p:spTree>
    <p:extLst>
      <p:ext uri="{BB962C8B-B14F-4D97-AF65-F5344CB8AC3E}">
        <p14:creationId xmlns:p14="http://schemas.microsoft.com/office/powerpoint/2010/main" val="4683269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12739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10</a:t>
            </a:fld>
            <a:endParaRPr lang="en-GB"/>
          </a:p>
        </p:txBody>
      </p:sp>
    </p:spTree>
    <p:extLst>
      <p:ext uri="{BB962C8B-B14F-4D97-AF65-F5344CB8AC3E}">
        <p14:creationId xmlns:p14="http://schemas.microsoft.com/office/powerpoint/2010/main" val="28614687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11</a:t>
            </a:fld>
            <a:endParaRPr lang="en-GB"/>
          </a:p>
        </p:txBody>
      </p:sp>
    </p:spTree>
    <p:extLst>
      <p:ext uri="{BB962C8B-B14F-4D97-AF65-F5344CB8AC3E}">
        <p14:creationId xmlns:p14="http://schemas.microsoft.com/office/powerpoint/2010/main" val="11688531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112A9A5-5425-AD4F-82B3-C52D8E75E96A}" type="slidenum">
              <a:rPr lang="en-US" smtClean="0"/>
              <a:t>12</a:t>
            </a:fld>
            <a:endParaRPr lang="en-US" dirty="0"/>
          </a:p>
        </p:txBody>
      </p:sp>
    </p:spTree>
    <p:extLst>
      <p:ext uri="{BB962C8B-B14F-4D97-AF65-F5344CB8AC3E}">
        <p14:creationId xmlns:p14="http://schemas.microsoft.com/office/powerpoint/2010/main" val="14918749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13</a:t>
            </a:fld>
            <a:endParaRPr lang="en-GB"/>
          </a:p>
        </p:txBody>
      </p:sp>
    </p:spTree>
    <p:extLst>
      <p:ext uri="{BB962C8B-B14F-4D97-AF65-F5344CB8AC3E}">
        <p14:creationId xmlns:p14="http://schemas.microsoft.com/office/powerpoint/2010/main" val="29184668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14</a:t>
            </a:fld>
            <a:endParaRPr lang="en-GB"/>
          </a:p>
        </p:txBody>
      </p:sp>
    </p:spTree>
    <p:extLst>
      <p:ext uri="{BB962C8B-B14F-4D97-AF65-F5344CB8AC3E}">
        <p14:creationId xmlns:p14="http://schemas.microsoft.com/office/powerpoint/2010/main" val="1743613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15</a:t>
            </a:fld>
            <a:endParaRPr lang="en-GB"/>
          </a:p>
        </p:txBody>
      </p:sp>
    </p:spTree>
    <p:extLst>
      <p:ext uri="{BB962C8B-B14F-4D97-AF65-F5344CB8AC3E}">
        <p14:creationId xmlns:p14="http://schemas.microsoft.com/office/powerpoint/2010/main" val="33136619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Bronze – hybrid</a:t>
            </a:r>
            <a:r>
              <a:rPr lang="en-GB" baseline="0" dirty="0"/>
              <a:t> OA – article free to read on the publisher website, without an explicit open license</a:t>
            </a:r>
            <a:endParaRPr lang="en-GB" dirty="0"/>
          </a:p>
        </p:txBody>
      </p:sp>
      <p:sp>
        <p:nvSpPr>
          <p:cNvPr id="4" name="Slide Number Placeholder 3"/>
          <p:cNvSpPr>
            <a:spLocks noGrp="1"/>
          </p:cNvSpPr>
          <p:nvPr>
            <p:ph type="sldNum" sz="quarter" idx="10"/>
          </p:nvPr>
        </p:nvSpPr>
        <p:spPr/>
        <p:txBody>
          <a:bodyPr/>
          <a:lstStyle/>
          <a:p>
            <a:fld id="{4987FB78-05A4-7C4E-9992-1CE9C9E5D88B}" type="slidenum">
              <a:rPr lang="en-GB" smtClean="0"/>
              <a:t>16</a:t>
            </a:fld>
            <a:endParaRPr lang="en-GB"/>
          </a:p>
        </p:txBody>
      </p:sp>
    </p:spTree>
    <p:extLst>
      <p:ext uri="{BB962C8B-B14F-4D97-AF65-F5344CB8AC3E}">
        <p14:creationId xmlns:p14="http://schemas.microsoft.com/office/powerpoint/2010/main" val="23885714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17</a:t>
            </a:fld>
            <a:endParaRPr lang="en-GB"/>
          </a:p>
        </p:txBody>
      </p:sp>
    </p:spTree>
    <p:extLst>
      <p:ext uri="{BB962C8B-B14F-4D97-AF65-F5344CB8AC3E}">
        <p14:creationId xmlns:p14="http://schemas.microsoft.com/office/powerpoint/2010/main" val="11445093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Data moratoria</a:t>
            </a:r>
          </a:p>
          <a:p>
            <a:r>
              <a:rPr lang="en-GB" dirty="0"/>
              <a:t>New community guidelines</a:t>
            </a:r>
          </a:p>
          <a:p>
            <a:r>
              <a:rPr lang="en-GB" dirty="0"/>
              <a:t>International appeal boards and regulations</a:t>
            </a:r>
          </a:p>
          <a:p>
            <a:r>
              <a:rPr lang="en-GB" dirty="0"/>
              <a:t>MOUs</a:t>
            </a:r>
          </a:p>
        </p:txBody>
      </p:sp>
      <p:sp>
        <p:nvSpPr>
          <p:cNvPr id="4" name="Slide Number Placeholder 3"/>
          <p:cNvSpPr>
            <a:spLocks noGrp="1"/>
          </p:cNvSpPr>
          <p:nvPr>
            <p:ph type="sldNum" sz="quarter" idx="5"/>
          </p:nvPr>
        </p:nvSpPr>
        <p:spPr/>
        <p:txBody>
          <a:bodyPr/>
          <a:lstStyle/>
          <a:p>
            <a:fld id="{6A27BB2C-46D3-4577-BC59-5CFA5B1872D4}" type="slidenum">
              <a:rPr lang="en-GB" smtClean="0"/>
              <a:t>18</a:t>
            </a:fld>
            <a:endParaRPr lang="en-GB"/>
          </a:p>
        </p:txBody>
      </p:sp>
    </p:spTree>
    <p:extLst>
      <p:ext uri="{BB962C8B-B14F-4D97-AF65-F5344CB8AC3E}">
        <p14:creationId xmlns:p14="http://schemas.microsoft.com/office/powerpoint/2010/main" val="25282022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20</a:t>
            </a:fld>
            <a:endParaRPr lang="en-GB"/>
          </a:p>
        </p:txBody>
      </p:sp>
    </p:spTree>
    <p:extLst>
      <p:ext uri="{BB962C8B-B14F-4D97-AF65-F5344CB8AC3E}">
        <p14:creationId xmlns:p14="http://schemas.microsoft.com/office/powerpoint/2010/main" val="7986775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2</a:t>
            </a:fld>
            <a:endParaRPr lang="en-GB"/>
          </a:p>
        </p:txBody>
      </p:sp>
    </p:spTree>
    <p:extLst>
      <p:ext uri="{BB962C8B-B14F-4D97-AF65-F5344CB8AC3E}">
        <p14:creationId xmlns:p14="http://schemas.microsoft.com/office/powerpoint/2010/main" val="33780574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21</a:t>
            </a:fld>
            <a:endParaRPr lang="en-GB"/>
          </a:p>
        </p:txBody>
      </p:sp>
    </p:spTree>
    <p:extLst>
      <p:ext uri="{BB962C8B-B14F-4D97-AF65-F5344CB8AC3E}">
        <p14:creationId xmlns:p14="http://schemas.microsoft.com/office/powerpoint/2010/main" val="29407070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22</a:t>
            </a:fld>
            <a:endParaRPr lang="en-GB"/>
          </a:p>
        </p:txBody>
      </p:sp>
    </p:spTree>
    <p:extLst>
      <p:ext uri="{BB962C8B-B14F-4D97-AF65-F5344CB8AC3E}">
        <p14:creationId xmlns:p14="http://schemas.microsoft.com/office/powerpoint/2010/main" val="3203600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23</a:t>
            </a:fld>
            <a:endParaRPr lang="en-GB"/>
          </a:p>
        </p:txBody>
      </p:sp>
    </p:spTree>
    <p:extLst>
      <p:ext uri="{BB962C8B-B14F-4D97-AF65-F5344CB8AC3E}">
        <p14:creationId xmlns:p14="http://schemas.microsoft.com/office/powerpoint/2010/main" val="36852535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24</a:t>
            </a:fld>
            <a:endParaRPr lang="en-GB"/>
          </a:p>
        </p:txBody>
      </p:sp>
    </p:spTree>
    <p:extLst>
      <p:ext uri="{BB962C8B-B14F-4D97-AF65-F5344CB8AC3E}">
        <p14:creationId xmlns:p14="http://schemas.microsoft.com/office/powerpoint/2010/main" val="3888481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25</a:t>
            </a:fld>
            <a:endParaRPr lang="en-GB"/>
          </a:p>
        </p:txBody>
      </p:sp>
    </p:spTree>
    <p:extLst>
      <p:ext uri="{BB962C8B-B14F-4D97-AF65-F5344CB8AC3E}">
        <p14:creationId xmlns:p14="http://schemas.microsoft.com/office/powerpoint/2010/main" val="9730483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26</a:t>
            </a:fld>
            <a:endParaRPr lang="en-GB"/>
          </a:p>
        </p:txBody>
      </p:sp>
    </p:spTree>
    <p:extLst>
      <p:ext uri="{BB962C8B-B14F-4D97-AF65-F5344CB8AC3E}">
        <p14:creationId xmlns:p14="http://schemas.microsoft.com/office/powerpoint/2010/main" val="31113492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27</a:t>
            </a:fld>
            <a:endParaRPr lang="en-GB"/>
          </a:p>
        </p:txBody>
      </p:sp>
    </p:spTree>
    <p:extLst>
      <p:ext uri="{BB962C8B-B14F-4D97-AF65-F5344CB8AC3E}">
        <p14:creationId xmlns:p14="http://schemas.microsoft.com/office/powerpoint/2010/main" val="37463890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28</a:t>
            </a:fld>
            <a:endParaRPr lang="en-GB"/>
          </a:p>
        </p:txBody>
      </p:sp>
    </p:spTree>
    <p:extLst>
      <p:ext uri="{BB962C8B-B14F-4D97-AF65-F5344CB8AC3E}">
        <p14:creationId xmlns:p14="http://schemas.microsoft.com/office/powerpoint/2010/main" val="26230528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29</a:t>
            </a:fld>
            <a:endParaRPr lang="en-GB"/>
          </a:p>
        </p:txBody>
      </p:sp>
    </p:spTree>
    <p:extLst>
      <p:ext uri="{BB962C8B-B14F-4D97-AF65-F5344CB8AC3E}">
        <p14:creationId xmlns:p14="http://schemas.microsoft.com/office/powerpoint/2010/main" val="203947152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30</a:t>
            </a:fld>
            <a:endParaRPr lang="en-GB"/>
          </a:p>
        </p:txBody>
      </p:sp>
    </p:spTree>
    <p:extLst>
      <p:ext uri="{BB962C8B-B14F-4D97-AF65-F5344CB8AC3E}">
        <p14:creationId xmlns:p14="http://schemas.microsoft.com/office/powerpoint/2010/main" val="21013859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3</a:t>
            </a:fld>
            <a:endParaRPr lang="en-GB"/>
          </a:p>
        </p:txBody>
      </p:sp>
    </p:spTree>
    <p:extLst>
      <p:ext uri="{BB962C8B-B14F-4D97-AF65-F5344CB8AC3E}">
        <p14:creationId xmlns:p14="http://schemas.microsoft.com/office/powerpoint/2010/main" val="226509554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31</a:t>
            </a:fld>
            <a:endParaRPr lang="en-GB"/>
          </a:p>
        </p:txBody>
      </p:sp>
    </p:spTree>
    <p:extLst>
      <p:ext uri="{BB962C8B-B14F-4D97-AF65-F5344CB8AC3E}">
        <p14:creationId xmlns:p14="http://schemas.microsoft.com/office/powerpoint/2010/main" val="4339694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32</a:t>
            </a:fld>
            <a:endParaRPr lang="en-GB"/>
          </a:p>
        </p:txBody>
      </p:sp>
    </p:spTree>
    <p:extLst>
      <p:ext uri="{BB962C8B-B14F-4D97-AF65-F5344CB8AC3E}">
        <p14:creationId xmlns:p14="http://schemas.microsoft.com/office/powerpoint/2010/main" val="341346212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33</a:t>
            </a:fld>
            <a:endParaRPr lang="en-GB"/>
          </a:p>
        </p:txBody>
      </p:sp>
    </p:spTree>
    <p:extLst>
      <p:ext uri="{BB962C8B-B14F-4D97-AF65-F5344CB8AC3E}">
        <p14:creationId xmlns:p14="http://schemas.microsoft.com/office/powerpoint/2010/main" val="73856470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5eb17ca0f3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5eb17ca0f3_0_7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501684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35</a:t>
            </a:fld>
            <a:endParaRPr lang="en-GB"/>
          </a:p>
        </p:txBody>
      </p:sp>
    </p:spTree>
    <p:extLst>
      <p:ext uri="{BB962C8B-B14F-4D97-AF65-F5344CB8AC3E}">
        <p14:creationId xmlns:p14="http://schemas.microsoft.com/office/powerpoint/2010/main" val="283432627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36</a:t>
            </a:fld>
            <a:endParaRPr lang="en-GB"/>
          </a:p>
        </p:txBody>
      </p:sp>
    </p:spTree>
    <p:extLst>
      <p:ext uri="{BB962C8B-B14F-4D97-AF65-F5344CB8AC3E}">
        <p14:creationId xmlns:p14="http://schemas.microsoft.com/office/powerpoint/2010/main" val="226071269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37</a:t>
            </a:fld>
            <a:endParaRPr lang="en-GB"/>
          </a:p>
        </p:txBody>
      </p:sp>
    </p:spTree>
    <p:extLst>
      <p:ext uri="{BB962C8B-B14F-4D97-AF65-F5344CB8AC3E}">
        <p14:creationId xmlns:p14="http://schemas.microsoft.com/office/powerpoint/2010/main" val="416584450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endParaRPr lang="en-US" dirty="0"/>
          </a:p>
          <a:p>
            <a:r>
              <a:rPr lang="en-US" dirty="0"/>
              <a:t>Some</a:t>
            </a:r>
            <a:r>
              <a:rPr lang="en-US" baseline="0" dirty="0"/>
              <a:t> of the concrete outcomes we pursue in our work </a:t>
            </a:r>
            <a:r>
              <a:rPr lang="en-US" baseline="0" dirty="0" err="1"/>
              <a:t>incl</a:t>
            </a:r>
            <a:r>
              <a:rPr lang="en-US" baseline="0" dirty="0"/>
              <a:t>, improved design and </a:t>
            </a:r>
            <a:r>
              <a:rPr lang="en-US" baseline="0" dirty="0" err="1"/>
              <a:t>resp</a:t>
            </a:r>
            <a:r>
              <a:rPr lang="en-US" baseline="0" dirty="0"/>
              <a:t> develop – so in addition to design might be issues such as user education, policy and regulation of tech</a:t>
            </a:r>
            <a:endParaRPr lang="en-US" dirty="0"/>
          </a:p>
        </p:txBody>
      </p:sp>
      <p:sp>
        <p:nvSpPr>
          <p:cNvPr id="4" name="Slide Number Placeholder 3"/>
          <p:cNvSpPr>
            <a:spLocks noGrp="1"/>
          </p:cNvSpPr>
          <p:nvPr>
            <p:ph type="sldNum" sz="quarter" idx="10"/>
          </p:nvPr>
        </p:nvSpPr>
        <p:spPr/>
        <p:txBody>
          <a:bodyPr/>
          <a:lstStyle/>
          <a:p>
            <a:fld id="{AA5D56D9-36C3-4542-8FA9-BFE140425A88}" type="slidenum">
              <a:rPr lang="en-US" smtClean="0"/>
              <a:t>38</a:t>
            </a:fld>
            <a:endParaRPr lang="en-US"/>
          </a:p>
        </p:txBody>
      </p:sp>
    </p:spTree>
    <p:extLst>
      <p:ext uri="{BB962C8B-B14F-4D97-AF65-F5344CB8AC3E}">
        <p14:creationId xmlns:p14="http://schemas.microsoft.com/office/powerpoint/2010/main" val="378693930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Will orient more to</a:t>
            </a:r>
            <a:r>
              <a:rPr lang="en-GB" baseline="0" dirty="0"/>
              <a:t> the second definition as that’s what debate around controversies attend to and questions given by discussion organisers</a:t>
            </a:r>
            <a:endParaRPr lang="en-GB" dirty="0"/>
          </a:p>
        </p:txBody>
      </p:sp>
      <p:sp>
        <p:nvSpPr>
          <p:cNvPr id="4" name="Slide Number Placeholder 3"/>
          <p:cNvSpPr>
            <a:spLocks noGrp="1"/>
          </p:cNvSpPr>
          <p:nvPr>
            <p:ph type="sldNum" sz="quarter" idx="10"/>
          </p:nvPr>
        </p:nvSpPr>
        <p:spPr/>
        <p:txBody>
          <a:bodyPr/>
          <a:lstStyle/>
          <a:p>
            <a:fld id="{AA5D56D9-36C3-4542-8FA9-BFE140425A88}" type="slidenum">
              <a:rPr lang="en-US" smtClean="0"/>
              <a:t>42</a:t>
            </a:fld>
            <a:endParaRPr lang="en-US"/>
          </a:p>
        </p:txBody>
      </p:sp>
    </p:spTree>
    <p:extLst>
      <p:ext uri="{BB962C8B-B14F-4D97-AF65-F5344CB8AC3E}">
        <p14:creationId xmlns:p14="http://schemas.microsoft.com/office/powerpoint/2010/main" val="259918291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Key points</a:t>
            </a:r>
            <a:r>
              <a:rPr lang="en-GB" baseline="0" dirty="0"/>
              <a:t> = a series of questions and challenges presented by these issues</a:t>
            </a:r>
          </a:p>
          <a:p>
            <a:endParaRPr lang="en-GB" baseline="0" dirty="0"/>
          </a:p>
          <a:p>
            <a:r>
              <a:rPr lang="en-GB" baseline="0" dirty="0"/>
              <a:t>Data or choice of what data to include as relevant – choice to include race or proxies for race etc. </a:t>
            </a:r>
          </a:p>
          <a:p>
            <a:endParaRPr lang="en-GB" baseline="0" dirty="0"/>
          </a:p>
          <a:p>
            <a:r>
              <a:rPr lang="en-GB" baseline="0" dirty="0"/>
              <a:t>Where we have humans developing the tech, there will be existence of values and with values potential for bias. </a:t>
            </a:r>
            <a:r>
              <a:rPr lang="en-GB" baseline="0" dirty="0" err="1"/>
              <a:t>Incr</a:t>
            </a:r>
            <a:r>
              <a:rPr lang="en-GB" baseline="0" dirty="0"/>
              <a:t> aware of unconscious bias so </a:t>
            </a:r>
            <a:r>
              <a:rPr lang="en-GB" baseline="0" dirty="0" err="1"/>
              <a:t>alsohave</a:t>
            </a:r>
            <a:r>
              <a:rPr lang="en-GB" baseline="0" dirty="0"/>
              <a:t> to consider this</a:t>
            </a:r>
            <a:endParaRPr lang="en-GB" dirty="0"/>
          </a:p>
        </p:txBody>
      </p:sp>
      <p:sp>
        <p:nvSpPr>
          <p:cNvPr id="4" name="Slide Number Placeholder 3"/>
          <p:cNvSpPr>
            <a:spLocks noGrp="1"/>
          </p:cNvSpPr>
          <p:nvPr>
            <p:ph type="sldNum" sz="quarter" idx="10"/>
          </p:nvPr>
        </p:nvSpPr>
        <p:spPr/>
        <p:txBody>
          <a:bodyPr/>
          <a:lstStyle/>
          <a:p>
            <a:fld id="{AA5D56D9-36C3-4542-8FA9-BFE140425A88}" type="slidenum">
              <a:rPr lang="en-US" smtClean="0"/>
              <a:t>44</a:t>
            </a:fld>
            <a:endParaRPr lang="en-US"/>
          </a:p>
        </p:txBody>
      </p:sp>
    </p:spTree>
    <p:extLst>
      <p:ext uri="{BB962C8B-B14F-4D97-AF65-F5344CB8AC3E}">
        <p14:creationId xmlns:p14="http://schemas.microsoft.com/office/powerpoint/2010/main" val="1145655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987FB78-05A4-7C4E-9992-1CE9C9E5D88B}" type="slidenum">
              <a:rPr lang="en-GB" smtClean="0"/>
              <a:t>4</a:t>
            </a:fld>
            <a:endParaRPr lang="en-GB"/>
          </a:p>
        </p:txBody>
      </p:sp>
    </p:spTree>
    <p:extLst>
      <p:ext uri="{BB962C8B-B14F-4D97-AF65-F5344CB8AC3E}">
        <p14:creationId xmlns:p14="http://schemas.microsoft.com/office/powerpoint/2010/main" val="24293909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46</a:t>
            </a:fld>
            <a:endParaRPr lang="en-GB"/>
          </a:p>
        </p:txBody>
      </p:sp>
    </p:spTree>
    <p:extLst>
      <p:ext uri="{BB962C8B-B14F-4D97-AF65-F5344CB8AC3E}">
        <p14:creationId xmlns:p14="http://schemas.microsoft.com/office/powerpoint/2010/main" val="4748283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47</a:t>
            </a:fld>
            <a:endParaRPr lang="en-GB"/>
          </a:p>
        </p:txBody>
      </p:sp>
    </p:spTree>
    <p:extLst>
      <p:ext uri="{BB962C8B-B14F-4D97-AF65-F5344CB8AC3E}">
        <p14:creationId xmlns:p14="http://schemas.microsoft.com/office/powerpoint/2010/main" val="421160329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48</a:t>
            </a:fld>
            <a:endParaRPr lang="en-GB"/>
          </a:p>
        </p:txBody>
      </p:sp>
    </p:spTree>
    <p:extLst>
      <p:ext uri="{BB962C8B-B14F-4D97-AF65-F5344CB8AC3E}">
        <p14:creationId xmlns:p14="http://schemas.microsoft.com/office/powerpoint/2010/main" val="267155104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So stated that ultimately the algorithm systematically less fair to black</a:t>
            </a:r>
            <a:r>
              <a:rPr lang="en-US" sz="1200" kern="1200" baseline="0" dirty="0">
                <a:solidFill>
                  <a:schemeClr val="tx1"/>
                </a:solidFill>
                <a:effectLst/>
                <a:latin typeface="+mn-lt"/>
                <a:ea typeface="+mn-ea"/>
                <a:cs typeface="+mn-cs"/>
              </a:rPr>
              <a:t> population – so was biased as either intended or unintended characteristic of the algorithm</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A5D56D9-36C3-4542-8FA9-BFE140425A88}" type="slidenum">
              <a:rPr lang="en-US" smtClean="0"/>
              <a:t>49</a:t>
            </a:fld>
            <a:endParaRPr lang="en-US"/>
          </a:p>
        </p:txBody>
      </p:sp>
    </p:spTree>
    <p:extLst>
      <p:ext uri="{BB962C8B-B14F-4D97-AF65-F5344CB8AC3E}">
        <p14:creationId xmlns:p14="http://schemas.microsoft.com/office/powerpoint/2010/main" val="225624882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In essence applying</a:t>
            </a:r>
            <a:r>
              <a:rPr lang="en-GB" sz="1200" kern="1200" baseline="0" dirty="0">
                <a:solidFill>
                  <a:schemeClr val="tx1"/>
                </a:solidFill>
                <a:effectLst/>
                <a:latin typeface="+mn-lt"/>
                <a:ea typeface="+mn-ea"/>
                <a:cs typeface="+mn-cs"/>
              </a:rPr>
              <a:t> </a:t>
            </a:r>
            <a:r>
              <a:rPr lang="en-GB" sz="1200" kern="1200" baseline="0" dirty="0" err="1">
                <a:solidFill>
                  <a:schemeClr val="tx1"/>
                </a:solidFill>
                <a:effectLst/>
                <a:latin typeface="+mn-lt"/>
                <a:ea typeface="+mn-ea"/>
                <a:cs typeface="+mn-cs"/>
              </a:rPr>
              <a:t>dif</a:t>
            </a:r>
            <a:r>
              <a:rPr lang="en-GB" sz="1200" kern="1200" baseline="0" dirty="0">
                <a:solidFill>
                  <a:schemeClr val="tx1"/>
                </a:solidFill>
                <a:effectLst/>
                <a:latin typeface="+mn-lt"/>
                <a:ea typeface="+mn-ea"/>
                <a:cs typeface="+mn-cs"/>
              </a:rPr>
              <a:t> dimensions of fairness to suggest whether the bias might be problematic</a:t>
            </a:r>
            <a:endParaRPr lang="en-GB" sz="1200"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a:p>
            <a:r>
              <a:rPr lang="en-GB" sz="1200" kern="1200" dirty="0" err="1">
                <a:solidFill>
                  <a:schemeClr val="tx1"/>
                </a:solidFill>
                <a:effectLst/>
                <a:latin typeface="+mn-lt"/>
                <a:ea typeface="+mn-ea"/>
                <a:cs typeface="+mn-cs"/>
              </a:rPr>
              <a:t>Northpointe</a:t>
            </a:r>
            <a:r>
              <a:rPr lang="en-GB" sz="1200" kern="1200" dirty="0">
                <a:solidFill>
                  <a:schemeClr val="tx1"/>
                </a:solidFill>
                <a:effectLst/>
                <a:latin typeface="+mn-lt"/>
                <a:ea typeface="+mn-ea"/>
                <a:cs typeface="+mn-cs"/>
              </a:rPr>
              <a:t> countered Pro </a:t>
            </a:r>
            <a:r>
              <a:rPr lang="en-GB" sz="1200" kern="1200" dirty="0" err="1">
                <a:solidFill>
                  <a:schemeClr val="tx1"/>
                </a:solidFill>
                <a:effectLst/>
                <a:latin typeface="+mn-lt"/>
                <a:ea typeface="+mn-ea"/>
                <a:cs typeface="+mn-cs"/>
              </a:rPr>
              <a:t>Publica’s</a:t>
            </a:r>
            <a:r>
              <a:rPr lang="en-GB" sz="1200" kern="1200" dirty="0">
                <a:solidFill>
                  <a:schemeClr val="tx1"/>
                </a:solidFill>
                <a:effectLst/>
                <a:latin typeface="+mn-lt"/>
                <a:ea typeface="+mn-ea"/>
                <a:cs typeface="+mn-cs"/>
              </a:rPr>
              <a:t> analysis and criticisms by stating that the algorithm was racially neutral because it had a 60% rate of accuracy for both white and black people. </a:t>
            </a:r>
          </a:p>
          <a:p>
            <a:r>
              <a:rPr lang="en-GB" sz="1200" kern="1200" dirty="0">
                <a:solidFill>
                  <a:schemeClr val="tx1"/>
                </a:solidFill>
                <a:effectLst/>
                <a:latin typeface="+mn-lt"/>
                <a:ea typeface="+mn-ea"/>
                <a:cs typeface="+mn-cs"/>
              </a:rPr>
              <a:t>Since then much debate has occurred over what definitions of fairness can be applied to assess algorithms of this kind. For example, some observers have pointed out that Pro </a:t>
            </a:r>
            <a:r>
              <a:rPr lang="en-GB" sz="1200" kern="1200" dirty="0" err="1">
                <a:solidFill>
                  <a:schemeClr val="tx1"/>
                </a:solidFill>
                <a:effectLst/>
                <a:latin typeface="+mn-lt"/>
                <a:ea typeface="+mn-ea"/>
                <a:cs typeface="+mn-cs"/>
              </a:rPr>
              <a:t>Publica</a:t>
            </a:r>
            <a:r>
              <a:rPr lang="en-GB" sz="1200" kern="1200" dirty="0">
                <a:solidFill>
                  <a:schemeClr val="tx1"/>
                </a:solidFill>
                <a:effectLst/>
                <a:latin typeface="+mn-lt"/>
                <a:ea typeface="+mn-ea"/>
                <a:cs typeface="+mn-cs"/>
              </a:rPr>
              <a:t> claims the algorithm is unfair because it is unequally wrong (i.e. more wrong for blacks than white when making false positives) whereas </a:t>
            </a:r>
            <a:r>
              <a:rPr lang="en-GB" sz="1200" kern="1200" dirty="0" err="1">
                <a:solidFill>
                  <a:schemeClr val="tx1"/>
                </a:solidFill>
                <a:effectLst/>
                <a:latin typeface="+mn-lt"/>
                <a:ea typeface="+mn-ea"/>
                <a:cs typeface="+mn-cs"/>
              </a:rPr>
              <a:t>Norhtpointe</a:t>
            </a:r>
            <a:r>
              <a:rPr lang="en-GB" sz="1200" kern="1200" dirty="0">
                <a:solidFill>
                  <a:schemeClr val="tx1"/>
                </a:solidFill>
                <a:effectLst/>
                <a:latin typeface="+mn-lt"/>
                <a:ea typeface="+mn-ea"/>
                <a:cs typeface="+mn-cs"/>
              </a:rPr>
              <a:t> claim it is fair because it is equally right when predicting recidivism. </a:t>
            </a:r>
            <a:endParaRPr lang="en-US" sz="1200"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These same observers also point out that it would not be possible for any algorithm to be both equally wrong and equally right for black and white populations as blacks have a higher rate of recidivism so the two base populations are therefore unequal. In that sense the bias originates in the data</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A5D56D9-36C3-4542-8FA9-BFE140425A88}" type="slidenum">
              <a:rPr lang="en-US" smtClean="0"/>
              <a:t>51</a:t>
            </a:fld>
            <a:endParaRPr lang="en-US"/>
          </a:p>
        </p:txBody>
      </p:sp>
    </p:spTree>
    <p:extLst>
      <p:ext uri="{BB962C8B-B14F-4D97-AF65-F5344CB8AC3E}">
        <p14:creationId xmlns:p14="http://schemas.microsoft.com/office/powerpoint/2010/main" val="18108138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52</a:t>
            </a:fld>
            <a:endParaRPr lang="en-GB"/>
          </a:p>
        </p:txBody>
      </p:sp>
    </p:spTree>
    <p:extLst>
      <p:ext uri="{BB962C8B-B14F-4D97-AF65-F5344CB8AC3E}">
        <p14:creationId xmlns:p14="http://schemas.microsoft.com/office/powerpoint/2010/main" val="128066396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53</a:t>
            </a:fld>
            <a:endParaRPr lang="en-GB"/>
          </a:p>
        </p:txBody>
      </p:sp>
    </p:spTree>
    <p:extLst>
      <p:ext uri="{BB962C8B-B14F-4D97-AF65-F5344CB8AC3E}">
        <p14:creationId xmlns:p14="http://schemas.microsoft.com/office/powerpoint/2010/main" val="7171561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54</a:t>
            </a:fld>
            <a:endParaRPr lang="en-GB"/>
          </a:p>
        </p:txBody>
      </p:sp>
    </p:spTree>
    <p:extLst>
      <p:ext uri="{BB962C8B-B14F-4D97-AF65-F5344CB8AC3E}">
        <p14:creationId xmlns:p14="http://schemas.microsoft.com/office/powerpoint/2010/main" val="39438787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55</a:t>
            </a:fld>
            <a:endParaRPr lang="en-GB"/>
          </a:p>
        </p:txBody>
      </p:sp>
    </p:spTree>
    <p:extLst>
      <p:ext uri="{BB962C8B-B14F-4D97-AF65-F5344CB8AC3E}">
        <p14:creationId xmlns:p14="http://schemas.microsoft.com/office/powerpoint/2010/main" val="161001433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57</a:t>
            </a:fld>
            <a:endParaRPr lang="en-GB"/>
          </a:p>
        </p:txBody>
      </p:sp>
    </p:spTree>
    <p:extLst>
      <p:ext uri="{BB962C8B-B14F-4D97-AF65-F5344CB8AC3E}">
        <p14:creationId xmlns:p14="http://schemas.microsoft.com/office/powerpoint/2010/main" val="14867304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5</a:t>
            </a:fld>
            <a:endParaRPr lang="en-GB"/>
          </a:p>
        </p:txBody>
      </p:sp>
    </p:spTree>
    <p:extLst>
      <p:ext uri="{BB962C8B-B14F-4D97-AF65-F5344CB8AC3E}">
        <p14:creationId xmlns:p14="http://schemas.microsoft.com/office/powerpoint/2010/main" val="141524617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58</a:t>
            </a:fld>
            <a:endParaRPr lang="en-GB"/>
          </a:p>
        </p:txBody>
      </p:sp>
    </p:spTree>
    <p:extLst>
      <p:ext uri="{BB962C8B-B14F-4D97-AF65-F5344CB8AC3E}">
        <p14:creationId xmlns:p14="http://schemas.microsoft.com/office/powerpoint/2010/main" val="421474752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61</a:t>
            </a:fld>
            <a:endParaRPr lang="en-GB"/>
          </a:p>
        </p:txBody>
      </p:sp>
    </p:spTree>
    <p:extLst>
      <p:ext uri="{BB962C8B-B14F-4D97-AF65-F5344CB8AC3E}">
        <p14:creationId xmlns:p14="http://schemas.microsoft.com/office/powerpoint/2010/main" val="301123919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63</a:t>
            </a:fld>
            <a:endParaRPr lang="en-GB"/>
          </a:p>
        </p:txBody>
      </p:sp>
    </p:spTree>
    <p:extLst>
      <p:ext uri="{BB962C8B-B14F-4D97-AF65-F5344CB8AC3E}">
        <p14:creationId xmlns:p14="http://schemas.microsoft.com/office/powerpoint/2010/main" val="401516321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A7946D6-D0AF-9E40-BAB4-58CAE20343F2}" type="slidenum">
              <a:rPr lang="en-GB" smtClean="0"/>
              <a:t>64</a:t>
            </a:fld>
            <a:endParaRPr lang="en-GB"/>
          </a:p>
        </p:txBody>
      </p:sp>
    </p:spTree>
    <p:extLst>
      <p:ext uri="{BB962C8B-B14F-4D97-AF65-F5344CB8AC3E}">
        <p14:creationId xmlns:p14="http://schemas.microsoft.com/office/powerpoint/2010/main" val="38466297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6</a:t>
            </a:fld>
            <a:endParaRPr lang="en-GB"/>
          </a:p>
        </p:txBody>
      </p:sp>
    </p:spTree>
    <p:extLst>
      <p:ext uri="{BB962C8B-B14F-4D97-AF65-F5344CB8AC3E}">
        <p14:creationId xmlns:p14="http://schemas.microsoft.com/office/powerpoint/2010/main" val="27695896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7</a:t>
            </a:fld>
            <a:endParaRPr lang="en-GB"/>
          </a:p>
        </p:txBody>
      </p:sp>
    </p:spTree>
    <p:extLst>
      <p:ext uri="{BB962C8B-B14F-4D97-AF65-F5344CB8AC3E}">
        <p14:creationId xmlns:p14="http://schemas.microsoft.com/office/powerpoint/2010/main" val="29082440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5e5392d084_0_7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9" name="Google Shape;189;g5e5392d084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751173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A7946D6-D0AF-9E40-BAB4-58CAE20343F2}" type="slidenum">
              <a:rPr lang="en-GB" smtClean="0"/>
              <a:t>9</a:t>
            </a:fld>
            <a:endParaRPr lang="en-GB"/>
          </a:p>
        </p:txBody>
      </p:sp>
    </p:spTree>
    <p:extLst>
      <p:ext uri="{BB962C8B-B14F-4D97-AF65-F5344CB8AC3E}">
        <p14:creationId xmlns:p14="http://schemas.microsoft.com/office/powerpoint/2010/main" val="40217736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236E8-8287-D342-99C3-18429DC2021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37F98D45-6018-4346-BF68-04D85C1A9F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9C289AF-DEEE-964F-9C96-568C52ABBA7A}"/>
              </a:ext>
            </a:extLst>
          </p:cNvPr>
          <p:cNvSpPr>
            <a:spLocks noGrp="1"/>
          </p:cNvSpPr>
          <p:nvPr>
            <p:ph type="dt" sz="half" idx="10"/>
          </p:nvPr>
        </p:nvSpPr>
        <p:spPr/>
        <p:txBody>
          <a:bodyPr/>
          <a:lstStyle/>
          <a:p>
            <a:fld id="{047F6EDB-034F-BE4F-B72C-C08658397927}" type="datetimeFigureOut">
              <a:rPr lang="en-GB" smtClean="0"/>
              <a:t>16/08/2024</a:t>
            </a:fld>
            <a:endParaRPr lang="en-GB"/>
          </a:p>
        </p:txBody>
      </p:sp>
      <p:sp>
        <p:nvSpPr>
          <p:cNvPr id="5" name="Footer Placeholder 4">
            <a:extLst>
              <a:ext uri="{FF2B5EF4-FFF2-40B4-BE49-F238E27FC236}">
                <a16:creationId xmlns:a16="http://schemas.microsoft.com/office/drawing/2014/main" id="{72590870-EE89-E341-8B6B-38488EEBA9E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A47CC2E-459F-AC43-B3C7-0158D56AEA10}"/>
              </a:ext>
            </a:extLst>
          </p:cNvPr>
          <p:cNvSpPr>
            <a:spLocks noGrp="1"/>
          </p:cNvSpPr>
          <p:nvPr>
            <p:ph type="sldNum" sz="quarter" idx="12"/>
          </p:nvPr>
        </p:nvSpPr>
        <p:spPr/>
        <p:txBody>
          <a:bodyPr/>
          <a:lstStyle/>
          <a:p>
            <a:fld id="{5AF7FFF5-AA0E-A942-925A-0A7E3A0C0BC3}" type="slidenum">
              <a:rPr lang="en-GB" smtClean="0"/>
              <a:t>‹#›</a:t>
            </a:fld>
            <a:endParaRPr lang="en-GB"/>
          </a:p>
        </p:txBody>
      </p:sp>
    </p:spTree>
    <p:extLst>
      <p:ext uri="{BB962C8B-B14F-4D97-AF65-F5344CB8AC3E}">
        <p14:creationId xmlns:p14="http://schemas.microsoft.com/office/powerpoint/2010/main" val="12826499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5AEDF-B166-DF4D-82B3-05F12AB35F2C}"/>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F0A2D5A-721A-8240-9C59-EBDEE2214D2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5F2DF65-B2AE-B042-83AE-270C8680819A}"/>
              </a:ext>
            </a:extLst>
          </p:cNvPr>
          <p:cNvSpPr>
            <a:spLocks noGrp="1"/>
          </p:cNvSpPr>
          <p:nvPr>
            <p:ph type="dt" sz="half" idx="10"/>
          </p:nvPr>
        </p:nvSpPr>
        <p:spPr/>
        <p:txBody>
          <a:bodyPr/>
          <a:lstStyle/>
          <a:p>
            <a:fld id="{047F6EDB-034F-BE4F-B72C-C08658397927}" type="datetimeFigureOut">
              <a:rPr lang="en-GB" smtClean="0"/>
              <a:t>16/08/2024</a:t>
            </a:fld>
            <a:endParaRPr lang="en-GB"/>
          </a:p>
        </p:txBody>
      </p:sp>
      <p:sp>
        <p:nvSpPr>
          <p:cNvPr id="5" name="Footer Placeholder 4">
            <a:extLst>
              <a:ext uri="{FF2B5EF4-FFF2-40B4-BE49-F238E27FC236}">
                <a16:creationId xmlns:a16="http://schemas.microsoft.com/office/drawing/2014/main" id="{A5654C6E-A094-2F40-A3A0-7002BEAC914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4E85EFF-3E0C-C047-B401-4A481CEB3548}"/>
              </a:ext>
            </a:extLst>
          </p:cNvPr>
          <p:cNvSpPr>
            <a:spLocks noGrp="1"/>
          </p:cNvSpPr>
          <p:nvPr>
            <p:ph type="sldNum" sz="quarter" idx="12"/>
          </p:nvPr>
        </p:nvSpPr>
        <p:spPr/>
        <p:txBody>
          <a:bodyPr/>
          <a:lstStyle/>
          <a:p>
            <a:fld id="{5AF7FFF5-AA0E-A942-925A-0A7E3A0C0BC3}" type="slidenum">
              <a:rPr lang="en-GB" smtClean="0"/>
              <a:t>‹#›</a:t>
            </a:fld>
            <a:endParaRPr lang="en-GB"/>
          </a:p>
        </p:txBody>
      </p:sp>
    </p:spTree>
    <p:extLst>
      <p:ext uri="{BB962C8B-B14F-4D97-AF65-F5344CB8AC3E}">
        <p14:creationId xmlns:p14="http://schemas.microsoft.com/office/powerpoint/2010/main" val="14838218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6F7621D-13DE-8646-8A31-07F10FA6B39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469D18A-AE2B-0243-BAFD-47B7933A238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9983628-3FFC-EB49-B53F-89F17ADC7B95}"/>
              </a:ext>
            </a:extLst>
          </p:cNvPr>
          <p:cNvSpPr>
            <a:spLocks noGrp="1"/>
          </p:cNvSpPr>
          <p:nvPr>
            <p:ph type="dt" sz="half" idx="10"/>
          </p:nvPr>
        </p:nvSpPr>
        <p:spPr/>
        <p:txBody>
          <a:bodyPr/>
          <a:lstStyle/>
          <a:p>
            <a:fld id="{047F6EDB-034F-BE4F-B72C-C08658397927}" type="datetimeFigureOut">
              <a:rPr lang="en-GB" smtClean="0"/>
              <a:t>16/08/2024</a:t>
            </a:fld>
            <a:endParaRPr lang="en-GB"/>
          </a:p>
        </p:txBody>
      </p:sp>
      <p:sp>
        <p:nvSpPr>
          <p:cNvPr id="5" name="Footer Placeholder 4">
            <a:extLst>
              <a:ext uri="{FF2B5EF4-FFF2-40B4-BE49-F238E27FC236}">
                <a16:creationId xmlns:a16="http://schemas.microsoft.com/office/drawing/2014/main" id="{B0753188-2BD4-1A44-A3C4-3307F33DEF7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B63BAE1-B30E-2746-9B54-DAAF176A463D}"/>
              </a:ext>
            </a:extLst>
          </p:cNvPr>
          <p:cNvSpPr>
            <a:spLocks noGrp="1"/>
          </p:cNvSpPr>
          <p:nvPr>
            <p:ph type="sldNum" sz="quarter" idx="12"/>
          </p:nvPr>
        </p:nvSpPr>
        <p:spPr/>
        <p:txBody>
          <a:bodyPr/>
          <a:lstStyle/>
          <a:p>
            <a:fld id="{5AF7FFF5-AA0E-A942-925A-0A7E3A0C0BC3}" type="slidenum">
              <a:rPr lang="en-GB" smtClean="0"/>
              <a:t>‹#›</a:t>
            </a:fld>
            <a:endParaRPr lang="en-GB"/>
          </a:p>
        </p:txBody>
      </p:sp>
    </p:spTree>
    <p:extLst>
      <p:ext uri="{BB962C8B-B14F-4D97-AF65-F5344CB8AC3E}">
        <p14:creationId xmlns:p14="http://schemas.microsoft.com/office/powerpoint/2010/main" val="33071080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3000"/>
              <a:buFont typeface="Oswald"/>
              <a:buNone/>
              <a:defRPr sz="4000" b="0" i="0" u="none" strike="noStrike" cap="none">
                <a:solidFill>
                  <a:schemeClr val="dk1"/>
                </a:solidFill>
                <a:latin typeface="Calibri Light" panose="020F0302020204030204" pitchFamily="34" charset="0"/>
                <a:ea typeface="Calibri Light" panose="020F0302020204030204" pitchFamily="34" charset="0"/>
                <a:cs typeface="Calibri Light" panose="020F0302020204030204" pitchFamily="34" charset="0"/>
                <a:sym typeface="Oswald"/>
              </a:defRPr>
            </a:lvl1pPr>
            <a:lvl2pPr marR="0" lvl="1" algn="l" rtl="0">
              <a:lnSpc>
                <a:spcPct val="100000"/>
              </a:lnSpc>
              <a:spcBef>
                <a:spcPts val="0"/>
              </a:spcBef>
              <a:spcAft>
                <a:spcPts val="0"/>
              </a:spcAft>
              <a:buClr>
                <a:schemeClr val="dk1"/>
              </a:buClr>
              <a:buSzPts val="3000"/>
              <a:buFont typeface="Oswald"/>
              <a:buNone/>
              <a:defRPr sz="4000" b="0" i="0" u="none" strike="noStrike" cap="none">
                <a:solidFill>
                  <a:schemeClr val="dk1"/>
                </a:solidFill>
                <a:latin typeface="Oswald"/>
                <a:ea typeface="Oswald"/>
                <a:cs typeface="Oswald"/>
                <a:sym typeface="Oswald"/>
              </a:defRPr>
            </a:lvl2pPr>
            <a:lvl3pPr marR="0" lvl="2" algn="l" rtl="0">
              <a:lnSpc>
                <a:spcPct val="100000"/>
              </a:lnSpc>
              <a:spcBef>
                <a:spcPts val="0"/>
              </a:spcBef>
              <a:spcAft>
                <a:spcPts val="0"/>
              </a:spcAft>
              <a:buClr>
                <a:schemeClr val="dk1"/>
              </a:buClr>
              <a:buSzPts val="3000"/>
              <a:buFont typeface="Oswald"/>
              <a:buNone/>
              <a:defRPr sz="4000" b="0" i="0" u="none" strike="noStrike" cap="none">
                <a:solidFill>
                  <a:schemeClr val="dk1"/>
                </a:solidFill>
                <a:latin typeface="Oswald"/>
                <a:ea typeface="Oswald"/>
                <a:cs typeface="Oswald"/>
                <a:sym typeface="Oswald"/>
              </a:defRPr>
            </a:lvl3pPr>
            <a:lvl4pPr marR="0" lvl="3" algn="l" rtl="0">
              <a:lnSpc>
                <a:spcPct val="100000"/>
              </a:lnSpc>
              <a:spcBef>
                <a:spcPts val="0"/>
              </a:spcBef>
              <a:spcAft>
                <a:spcPts val="0"/>
              </a:spcAft>
              <a:buClr>
                <a:schemeClr val="dk1"/>
              </a:buClr>
              <a:buSzPts val="3000"/>
              <a:buFont typeface="Oswald"/>
              <a:buNone/>
              <a:defRPr sz="4000" b="0" i="0" u="none" strike="noStrike" cap="none">
                <a:solidFill>
                  <a:schemeClr val="dk1"/>
                </a:solidFill>
                <a:latin typeface="Oswald"/>
                <a:ea typeface="Oswald"/>
                <a:cs typeface="Oswald"/>
                <a:sym typeface="Oswald"/>
              </a:defRPr>
            </a:lvl4pPr>
            <a:lvl5pPr marR="0" lvl="4" algn="l" rtl="0">
              <a:lnSpc>
                <a:spcPct val="100000"/>
              </a:lnSpc>
              <a:spcBef>
                <a:spcPts val="0"/>
              </a:spcBef>
              <a:spcAft>
                <a:spcPts val="0"/>
              </a:spcAft>
              <a:buClr>
                <a:schemeClr val="dk1"/>
              </a:buClr>
              <a:buSzPts val="3000"/>
              <a:buFont typeface="Oswald"/>
              <a:buNone/>
              <a:defRPr sz="4000" b="0" i="0" u="none" strike="noStrike" cap="none">
                <a:solidFill>
                  <a:schemeClr val="dk1"/>
                </a:solidFill>
                <a:latin typeface="Oswald"/>
                <a:ea typeface="Oswald"/>
                <a:cs typeface="Oswald"/>
                <a:sym typeface="Oswald"/>
              </a:defRPr>
            </a:lvl5pPr>
            <a:lvl6pPr marR="0" lvl="5" algn="l" rtl="0">
              <a:lnSpc>
                <a:spcPct val="100000"/>
              </a:lnSpc>
              <a:spcBef>
                <a:spcPts val="0"/>
              </a:spcBef>
              <a:spcAft>
                <a:spcPts val="0"/>
              </a:spcAft>
              <a:buClr>
                <a:schemeClr val="dk1"/>
              </a:buClr>
              <a:buSzPts val="3000"/>
              <a:buFont typeface="Oswald"/>
              <a:buNone/>
              <a:defRPr sz="4000" b="0" i="0" u="none" strike="noStrike" cap="none">
                <a:solidFill>
                  <a:schemeClr val="dk1"/>
                </a:solidFill>
                <a:latin typeface="Oswald"/>
                <a:ea typeface="Oswald"/>
                <a:cs typeface="Oswald"/>
                <a:sym typeface="Oswald"/>
              </a:defRPr>
            </a:lvl6pPr>
            <a:lvl7pPr marR="0" lvl="6" algn="l" rtl="0">
              <a:lnSpc>
                <a:spcPct val="100000"/>
              </a:lnSpc>
              <a:spcBef>
                <a:spcPts val="0"/>
              </a:spcBef>
              <a:spcAft>
                <a:spcPts val="0"/>
              </a:spcAft>
              <a:buClr>
                <a:schemeClr val="dk1"/>
              </a:buClr>
              <a:buSzPts val="3000"/>
              <a:buFont typeface="Oswald"/>
              <a:buNone/>
              <a:defRPr sz="4000" b="0" i="0" u="none" strike="noStrike" cap="none">
                <a:solidFill>
                  <a:schemeClr val="dk1"/>
                </a:solidFill>
                <a:latin typeface="Oswald"/>
                <a:ea typeface="Oswald"/>
                <a:cs typeface="Oswald"/>
                <a:sym typeface="Oswald"/>
              </a:defRPr>
            </a:lvl7pPr>
            <a:lvl8pPr marR="0" lvl="7" algn="l" rtl="0">
              <a:lnSpc>
                <a:spcPct val="100000"/>
              </a:lnSpc>
              <a:spcBef>
                <a:spcPts val="0"/>
              </a:spcBef>
              <a:spcAft>
                <a:spcPts val="0"/>
              </a:spcAft>
              <a:buClr>
                <a:schemeClr val="dk1"/>
              </a:buClr>
              <a:buSzPts val="3000"/>
              <a:buFont typeface="Oswald"/>
              <a:buNone/>
              <a:defRPr sz="4000" b="0" i="0" u="none" strike="noStrike" cap="none">
                <a:solidFill>
                  <a:schemeClr val="dk1"/>
                </a:solidFill>
                <a:latin typeface="Oswald"/>
                <a:ea typeface="Oswald"/>
                <a:cs typeface="Oswald"/>
                <a:sym typeface="Oswald"/>
              </a:defRPr>
            </a:lvl8pPr>
            <a:lvl9pPr marR="0" lvl="8" algn="l" rtl="0">
              <a:lnSpc>
                <a:spcPct val="100000"/>
              </a:lnSpc>
              <a:spcBef>
                <a:spcPts val="0"/>
              </a:spcBef>
              <a:spcAft>
                <a:spcPts val="0"/>
              </a:spcAft>
              <a:buClr>
                <a:schemeClr val="dk1"/>
              </a:buClr>
              <a:buSzPts val="3000"/>
              <a:buFont typeface="Oswald"/>
              <a:buNone/>
              <a:defRPr sz="4000" b="0" i="0" u="none" strike="noStrike" cap="none">
                <a:solidFill>
                  <a:schemeClr val="dk1"/>
                </a:solidFill>
                <a:latin typeface="Oswald"/>
                <a:ea typeface="Oswald"/>
                <a:cs typeface="Oswald"/>
                <a:sym typeface="Oswald"/>
              </a:defRPr>
            </a:lvl9pPr>
          </a:lstStyle>
          <a:p>
            <a:endParaRPr dirty="0"/>
          </a:p>
        </p:txBody>
      </p:sp>
      <p:sp>
        <p:nvSpPr>
          <p:cNvPr id="19" name="Google Shape;19;p3"/>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lstStyle>
            <a:lvl1pPr marL="609585" marR="0" lvl="0" indent="-457189" algn="l" rtl="0">
              <a:lnSpc>
                <a:spcPct val="115000"/>
              </a:lnSpc>
              <a:spcBef>
                <a:spcPts val="0"/>
              </a:spcBef>
              <a:spcAft>
                <a:spcPts val="0"/>
              </a:spcAft>
              <a:buClr>
                <a:schemeClr val="accent3"/>
              </a:buClr>
              <a:buSzPts val="1800"/>
              <a:buFont typeface="Average"/>
              <a:buChar char="●"/>
              <a:defRPr sz="2400" b="0" i="0" u="none" strike="noStrike" cap="none">
                <a:solidFill>
                  <a:schemeClr val="accent3"/>
                </a:solidFill>
                <a:latin typeface="Average"/>
                <a:ea typeface="Average"/>
                <a:cs typeface="Average"/>
                <a:sym typeface="Average"/>
              </a:defRPr>
            </a:lvl1pPr>
            <a:lvl2pPr marL="1219170" marR="0" lvl="1" indent="-423323" algn="l" rtl="0">
              <a:lnSpc>
                <a:spcPct val="115000"/>
              </a:lnSpc>
              <a:spcBef>
                <a:spcPts val="2133"/>
              </a:spcBef>
              <a:spcAft>
                <a:spcPts val="0"/>
              </a:spcAft>
              <a:buClr>
                <a:schemeClr val="accent3"/>
              </a:buClr>
              <a:buSzPts val="1400"/>
              <a:buFont typeface="Average"/>
              <a:buChar char="○"/>
              <a:defRPr sz="1867" b="0" i="0" u="none" strike="noStrike" cap="none">
                <a:solidFill>
                  <a:schemeClr val="accent3"/>
                </a:solidFill>
                <a:latin typeface="Average"/>
                <a:ea typeface="Average"/>
                <a:cs typeface="Average"/>
                <a:sym typeface="Average"/>
              </a:defRPr>
            </a:lvl2pPr>
            <a:lvl3pPr marL="1828754" marR="0" lvl="2" indent="-423323" algn="l" rtl="0">
              <a:lnSpc>
                <a:spcPct val="115000"/>
              </a:lnSpc>
              <a:spcBef>
                <a:spcPts val="2133"/>
              </a:spcBef>
              <a:spcAft>
                <a:spcPts val="0"/>
              </a:spcAft>
              <a:buClr>
                <a:schemeClr val="accent3"/>
              </a:buClr>
              <a:buSzPts val="1400"/>
              <a:buFont typeface="Average"/>
              <a:buChar char="■"/>
              <a:defRPr sz="1867" b="0" i="0" u="none" strike="noStrike" cap="none">
                <a:solidFill>
                  <a:schemeClr val="accent3"/>
                </a:solidFill>
                <a:latin typeface="Average"/>
                <a:ea typeface="Average"/>
                <a:cs typeface="Average"/>
                <a:sym typeface="Average"/>
              </a:defRPr>
            </a:lvl3pPr>
            <a:lvl4pPr marL="2438339" marR="0" lvl="3" indent="-423323" algn="l" rtl="0">
              <a:lnSpc>
                <a:spcPct val="115000"/>
              </a:lnSpc>
              <a:spcBef>
                <a:spcPts val="2133"/>
              </a:spcBef>
              <a:spcAft>
                <a:spcPts val="0"/>
              </a:spcAft>
              <a:buClr>
                <a:schemeClr val="accent3"/>
              </a:buClr>
              <a:buSzPts val="1400"/>
              <a:buFont typeface="Average"/>
              <a:buChar char="●"/>
              <a:defRPr sz="1867" b="0" i="0" u="none" strike="noStrike" cap="none">
                <a:solidFill>
                  <a:schemeClr val="accent3"/>
                </a:solidFill>
                <a:latin typeface="Average"/>
                <a:ea typeface="Average"/>
                <a:cs typeface="Average"/>
                <a:sym typeface="Average"/>
              </a:defRPr>
            </a:lvl4pPr>
            <a:lvl5pPr marL="3047924" marR="0" lvl="4" indent="-423323" algn="l" rtl="0">
              <a:lnSpc>
                <a:spcPct val="115000"/>
              </a:lnSpc>
              <a:spcBef>
                <a:spcPts val="2133"/>
              </a:spcBef>
              <a:spcAft>
                <a:spcPts val="0"/>
              </a:spcAft>
              <a:buClr>
                <a:schemeClr val="accent3"/>
              </a:buClr>
              <a:buSzPts val="1400"/>
              <a:buFont typeface="Average"/>
              <a:buChar char="○"/>
              <a:defRPr sz="1867" b="0" i="0" u="none" strike="noStrike" cap="none">
                <a:solidFill>
                  <a:schemeClr val="accent3"/>
                </a:solidFill>
                <a:latin typeface="Average"/>
                <a:ea typeface="Average"/>
                <a:cs typeface="Average"/>
                <a:sym typeface="Average"/>
              </a:defRPr>
            </a:lvl5pPr>
            <a:lvl6pPr marL="3657509" marR="0" lvl="5" indent="-423323" algn="l" rtl="0">
              <a:lnSpc>
                <a:spcPct val="115000"/>
              </a:lnSpc>
              <a:spcBef>
                <a:spcPts val="2133"/>
              </a:spcBef>
              <a:spcAft>
                <a:spcPts val="0"/>
              </a:spcAft>
              <a:buClr>
                <a:schemeClr val="accent3"/>
              </a:buClr>
              <a:buSzPts val="1400"/>
              <a:buFont typeface="Average"/>
              <a:buChar char="■"/>
              <a:defRPr sz="1867" b="0" i="0" u="none" strike="noStrike" cap="none">
                <a:solidFill>
                  <a:schemeClr val="accent3"/>
                </a:solidFill>
                <a:latin typeface="Average"/>
                <a:ea typeface="Average"/>
                <a:cs typeface="Average"/>
                <a:sym typeface="Average"/>
              </a:defRPr>
            </a:lvl6pPr>
            <a:lvl7pPr marL="4267093" marR="0" lvl="6" indent="-423323" algn="l" rtl="0">
              <a:lnSpc>
                <a:spcPct val="115000"/>
              </a:lnSpc>
              <a:spcBef>
                <a:spcPts val="2133"/>
              </a:spcBef>
              <a:spcAft>
                <a:spcPts val="0"/>
              </a:spcAft>
              <a:buClr>
                <a:schemeClr val="accent3"/>
              </a:buClr>
              <a:buSzPts val="1400"/>
              <a:buFont typeface="Average"/>
              <a:buChar char="●"/>
              <a:defRPr sz="1867" b="0" i="0" u="none" strike="noStrike" cap="none">
                <a:solidFill>
                  <a:schemeClr val="accent3"/>
                </a:solidFill>
                <a:latin typeface="Average"/>
                <a:ea typeface="Average"/>
                <a:cs typeface="Average"/>
                <a:sym typeface="Average"/>
              </a:defRPr>
            </a:lvl7pPr>
            <a:lvl8pPr marL="4876678" marR="0" lvl="7" indent="-423323" algn="l" rtl="0">
              <a:lnSpc>
                <a:spcPct val="115000"/>
              </a:lnSpc>
              <a:spcBef>
                <a:spcPts val="2133"/>
              </a:spcBef>
              <a:spcAft>
                <a:spcPts val="0"/>
              </a:spcAft>
              <a:buClr>
                <a:schemeClr val="accent3"/>
              </a:buClr>
              <a:buSzPts val="1400"/>
              <a:buFont typeface="Average"/>
              <a:buChar char="○"/>
              <a:defRPr sz="1867" b="0" i="0" u="none" strike="noStrike" cap="none">
                <a:solidFill>
                  <a:schemeClr val="accent3"/>
                </a:solidFill>
                <a:latin typeface="Average"/>
                <a:ea typeface="Average"/>
                <a:cs typeface="Average"/>
                <a:sym typeface="Average"/>
              </a:defRPr>
            </a:lvl8pPr>
            <a:lvl9pPr marL="5486263" marR="0" lvl="8" indent="-423323" algn="l" rtl="0">
              <a:lnSpc>
                <a:spcPct val="115000"/>
              </a:lnSpc>
              <a:spcBef>
                <a:spcPts val="2133"/>
              </a:spcBef>
              <a:spcAft>
                <a:spcPts val="2133"/>
              </a:spcAft>
              <a:buClr>
                <a:schemeClr val="accent3"/>
              </a:buClr>
              <a:buSzPts val="1400"/>
              <a:buFont typeface="Average"/>
              <a:buChar char="■"/>
              <a:defRPr sz="1867" b="0" i="0" u="none" strike="noStrike" cap="none">
                <a:solidFill>
                  <a:schemeClr val="accent3"/>
                </a:solidFill>
                <a:latin typeface="Average"/>
                <a:ea typeface="Average"/>
                <a:cs typeface="Average"/>
                <a:sym typeface="Average"/>
              </a:defRPr>
            </a:lvl9pPr>
          </a:lstStyle>
          <a:p>
            <a:endParaRPr/>
          </a:p>
        </p:txBody>
      </p:sp>
      <p:sp>
        <p:nvSpPr>
          <p:cNvPr id="20" name="Google Shape;20;p3"/>
          <p:cNvSpPr txBox="1">
            <a:spLocks noGrp="1"/>
          </p:cNvSpPr>
          <p:nvPr>
            <p:ph type="sldNum" idx="12"/>
          </p:nvPr>
        </p:nvSpPr>
        <p:spPr>
          <a:xfrm>
            <a:off x="11320333" y="6241345"/>
            <a:ext cx="731600" cy="5248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333" b="0" i="0" u="none" strike="noStrike" cap="none">
                <a:solidFill>
                  <a:schemeClr val="accent3"/>
                </a:solidFill>
                <a:latin typeface="Average"/>
                <a:ea typeface="Average"/>
                <a:cs typeface="Average"/>
                <a:sym typeface="Average"/>
              </a:defRPr>
            </a:lvl1pPr>
            <a:lvl2pPr marL="0" marR="0" lvl="1" indent="0" algn="r" rtl="0">
              <a:lnSpc>
                <a:spcPct val="100000"/>
              </a:lnSpc>
              <a:spcBef>
                <a:spcPts val="0"/>
              </a:spcBef>
              <a:spcAft>
                <a:spcPts val="0"/>
              </a:spcAft>
              <a:buClr>
                <a:srgbClr val="000000"/>
              </a:buClr>
              <a:buSzPts val="1000"/>
              <a:buFont typeface="Arial"/>
              <a:buNone/>
              <a:defRPr sz="1333" b="0" i="0" u="none" strike="noStrike" cap="none">
                <a:solidFill>
                  <a:schemeClr val="accent3"/>
                </a:solidFill>
                <a:latin typeface="Average"/>
                <a:ea typeface="Average"/>
                <a:cs typeface="Average"/>
                <a:sym typeface="Average"/>
              </a:defRPr>
            </a:lvl2pPr>
            <a:lvl3pPr marL="0" marR="0" lvl="2" indent="0" algn="r" rtl="0">
              <a:lnSpc>
                <a:spcPct val="100000"/>
              </a:lnSpc>
              <a:spcBef>
                <a:spcPts val="0"/>
              </a:spcBef>
              <a:spcAft>
                <a:spcPts val="0"/>
              </a:spcAft>
              <a:buClr>
                <a:srgbClr val="000000"/>
              </a:buClr>
              <a:buSzPts val="1000"/>
              <a:buFont typeface="Arial"/>
              <a:buNone/>
              <a:defRPr sz="1333" b="0" i="0" u="none" strike="noStrike" cap="none">
                <a:solidFill>
                  <a:schemeClr val="accent3"/>
                </a:solidFill>
                <a:latin typeface="Average"/>
                <a:ea typeface="Average"/>
                <a:cs typeface="Average"/>
                <a:sym typeface="Average"/>
              </a:defRPr>
            </a:lvl3pPr>
            <a:lvl4pPr marL="0" marR="0" lvl="3" indent="0" algn="r" rtl="0">
              <a:lnSpc>
                <a:spcPct val="100000"/>
              </a:lnSpc>
              <a:spcBef>
                <a:spcPts val="0"/>
              </a:spcBef>
              <a:spcAft>
                <a:spcPts val="0"/>
              </a:spcAft>
              <a:buClr>
                <a:srgbClr val="000000"/>
              </a:buClr>
              <a:buSzPts val="1000"/>
              <a:buFont typeface="Arial"/>
              <a:buNone/>
              <a:defRPr sz="1333" b="0" i="0" u="none" strike="noStrike" cap="none">
                <a:solidFill>
                  <a:schemeClr val="accent3"/>
                </a:solidFill>
                <a:latin typeface="Average"/>
                <a:ea typeface="Average"/>
                <a:cs typeface="Average"/>
                <a:sym typeface="Average"/>
              </a:defRPr>
            </a:lvl4pPr>
            <a:lvl5pPr marL="0" marR="0" lvl="4" indent="0" algn="r" rtl="0">
              <a:lnSpc>
                <a:spcPct val="100000"/>
              </a:lnSpc>
              <a:spcBef>
                <a:spcPts val="0"/>
              </a:spcBef>
              <a:spcAft>
                <a:spcPts val="0"/>
              </a:spcAft>
              <a:buClr>
                <a:srgbClr val="000000"/>
              </a:buClr>
              <a:buSzPts val="1000"/>
              <a:buFont typeface="Arial"/>
              <a:buNone/>
              <a:defRPr sz="1333" b="0" i="0" u="none" strike="noStrike" cap="none">
                <a:solidFill>
                  <a:schemeClr val="accent3"/>
                </a:solidFill>
                <a:latin typeface="Average"/>
                <a:ea typeface="Average"/>
                <a:cs typeface="Average"/>
                <a:sym typeface="Average"/>
              </a:defRPr>
            </a:lvl5pPr>
            <a:lvl6pPr marL="0" marR="0" lvl="5" indent="0" algn="r" rtl="0">
              <a:lnSpc>
                <a:spcPct val="100000"/>
              </a:lnSpc>
              <a:spcBef>
                <a:spcPts val="0"/>
              </a:spcBef>
              <a:spcAft>
                <a:spcPts val="0"/>
              </a:spcAft>
              <a:buClr>
                <a:srgbClr val="000000"/>
              </a:buClr>
              <a:buSzPts val="1000"/>
              <a:buFont typeface="Arial"/>
              <a:buNone/>
              <a:defRPr sz="1333" b="0" i="0" u="none" strike="noStrike" cap="none">
                <a:solidFill>
                  <a:schemeClr val="accent3"/>
                </a:solidFill>
                <a:latin typeface="Average"/>
                <a:ea typeface="Average"/>
                <a:cs typeface="Average"/>
                <a:sym typeface="Average"/>
              </a:defRPr>
            </a:lvl6pPr>
            <a:lvl7pPr marL="0" marR="0" lvl="6" indent="0" algn="r" rtl="0">
              <a:lnSpc>
                <a:spcPct val="100000"/>
              </a:lnSpc>
              <a:spcBef>
                <a:spcPts val="0"/>
              </a:spcBef>
              <a:spcAft>
                <a:spcPts val="0"/>
              </a:spcAft>
              <a:buClr>
                <a:srgbClr val="000000"/>
              </a:buClr>
              <a:buSzPts val="1000"/>
              <a:buFont typeface="Arial"/>
              <a:buNone/>
              <a:defRPr sz="1333" b="0" i="0" u="none" strike="noStrike" cap="none">
                <a:solidFill>
                  <a:schemeClr val="accent3"/>
                </a:solidFill>
                <a:latin typeface="Average"/>
                <a:ea typeface="Average"/>
                <a:cs typeface="Average"/>
                <a:sym typeface="Average"/>
              </a:defRPr>
            </a:lvl7pPr>
            <a:lvl8pPr marL="0" marR="0" lvl="7" indent="0" algn="r" rtl="0">
              <a:lnSpc>
                <a:spcPct val="100000"/>
              </a:lnSpc>
              <a:spcBef>
                <a:spcPts val="0"/>
              </a:spcBef>
              <a:spcAft>
                <a:spcPts val="0"/>
              </a:spcAft>
              <a:buClr>
                <a:srgbClr val="000000"/>
              </a:buClr>
              <a:buSzPts val="1000"/>
              <a:buFont typeface="Arial"/>
              <a:buNone/>
              <a:defRPr sz="1333" b="0" i="0" u="none" strike="noStrike" cap="none">
                <a:solidFill>
                  <a:schemeClr val="accent3"/>
                </a:solidFill>
                <a:latin typeface="Average"/>
                <a:ea typeface="Average"/>
                <a:cs typeface="Average"/>
                <a:sym typeface="Average"/>
              </a:defRPr>
            </a:lvl8pPr>
            <a:lvl9pPr marL="0" marR="0" lvl="8" indent="0" algn="r" rtl="0">
              <a:lnSpc>
                <a:spcPct val="100000"/>
              </a:lnSpc>
              <a:spcBef>
                <a:spcPts val="0"/>
              </a:spcBef>
              <a:spcAft>
                <a:spcPts val="0"/>
              </a:spcAft>
              <a:buClr>
                <a:srgbClr val="000000"/>
              </a:buClr>
              <a:buSzPts val="1000"/>
              <a:buFont typeface="Arial"/>
              <a:buNone/>
              <a:defRPr sz="1333" b="0" i="0" u="none" strike="noStrike" cap="none">
                <a:solidFill>
                  <a:schemeClr val="accent3"/>
                </a:solidFill>
                <a:latin typeface="Average"/>
                <a:ea typeface="Average"/>
                <a:cs typeface="Average"/>
                <a:sym typeface="Averag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27310506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96"/>
        <p:cNvGrpSpPr/>
        <p:nvPr/>
      </p:nvGrpSpPr>
      <p:grpSpPr>
        <a:xfrm>
          <a:off x="0" y="0"/>
          <a:ext cx="0" cy="0"/>
          <a:chOff x="0" y="0"/>
          <a:chExt cx="0" cy="0"/>
        </a:xfrm>
      </p:grpSpPr>
      <p:sp>
        <p:nvSpPr>
          <p:cNvPr id="97" name="Google Shape;97;g5eb17ca0f3_0_276"/>
          <p:cNvSpPr txBox="1">
            <a:spLocks noGrp="1"/>
          </p:cNvSpPr>
          <p:nvPr>
            <p:ph type="title"/>
          </p:nvPr>
        </p:nvSpPr>
        <p:spPr>
          <a:xfrm>
            <a:off x="415600" y="593367"/>
            <a:ext cx="11360800" cy="763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8" name="Google Shape;98;g5eb17ca0f3_0_276"/>
          <p:cNvSpPr txBox="1">
            <a:spLocks noGrp="1"/>
          </p:cNvSpPr>
          <p:nvPr>
            <p:ph type="body" idx="1"/>
          </p:nvPr>
        </p:nvSpPr>
        <p:spPr>
          <a:xfrm>
            <a:off x="415600" y="1536633"/>
            <a:ext cx="5333200" cy="4555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99" name="Google Shape;99;g5eb17ca0f3_0_276"/>
          <p:cNvSpPr txBox="1">
            <a:spLocks noGrp="1"/>
          </p:cNvSpPr>
          <p:nvPr>
            <p:ph type="body" idx="2"/>
          </p:nvPr>
        </p:nvSpPr>
        <p:spPr>
          <a:xfrm>
            <a:off x="6443200" y="1536633"/>
            <a:ext cx="5333200" cy="4555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100" name="Google Shape;100;g5eb17ca0f3_0_276"/>
          <p:cNvSpPr txBox="1">
            <a:spLocks noGrp="1"/>
          </p:cNvSpPr>
          <p:nvPr>
            <p:ph type="sldNum" idx="12"/>
          </p:nvPr>
        </p:nvSpPr>
        <p:spPr>
          <a:xfrm>
            <a:off x="11296611" y="6217622"/>
            <a:ext cx="7316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3875940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06597-EC78-674D-8ECF-686903DE817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D0827D15-7826-9344-A2CE-7985E1F9C89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43A312A-18A0-7749-8480-AA0A05C45425}"/>
              </a:ext>
            </a:extLst>
          </p:cNvPr>
          <p:cNvSpPr>
            <a:spLocks noGrp="1"/>
          </p:cNvSpPr>
          <p:nvPr>
            <p:ph type="dt" sz="half" idx="10"/>
          </p:nvPr>
        </p:nvSpPr>
        <p:spPr/>
        <p:txBody>
          <a:bodyPr/>
          <a:lstStyle/>
          <a:p>
            <a:fld id="{047F6EDB-034F-BE4F-B72C-C08658397927}" type="datetimeFigureOut">
              <a:rPr lang="en-GB" smtClean="0"/>
              <a:t>16/08/2024</a:t>
            </a:fld>
            <a:endParaRPr lang="en-GB"/>
          </a:p>
        </p:txBody>
      </p:sp>
      <p:sp>
        <p:nvSpPr>
          <p:cNvPr id="5" name="Footer Placeholder 4">
            <a:extLst>
              <a:ext uri="{FF2B5EF4-FFF2-40B4-BE49-F238E27FC236}">
                <a16:creationId xmlns:a16="http://schemas.microsoft.com/office/drawing/2014/main" id="{C5E785E0-2365-FE4B-A007-403D0539A58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0FDB526-FA35-FF4E-A854-6F342BD9E7F9}"/>
              </a:ext>
            </a:extLst>
          </p:cNvPr>
          <p:cNvSpPr>
            <a:spLocks noGrp="1"/>
          </p:cNvSpPr>
          <p:nvPr>
            <p:ph type="sldNum" sz="quarter" idx="12"/>
          </p:nvPr>
        </p:nvSpPr>
        <p:spPr/>
        <p:txBody>
          <a:bodyPr/>
          <a:lstStyle/>
          <a:p>
            <a:fld id="{5AF7FFF5-AA0E-A942-925A-0A7E3A0C0BC3}" type="slidenum">
              <a:rPr lang="en-GB" smtClean="0"/>
              <a:t>‹#›</a:t>
            </a:fld>
            <a:endParaRPr lang="en-GB"/>
          </a:p>
        </p:txBody>
      </p:sp>
    </p:spTree>
    <p:extLst>
      <p:ext uri="{BB962C8B-B14F-4D97-AF65-F5344CB8AC3E}">
        <p14:creationId xmlns:p14="http://schemas.microsoft.com/office/powerpoint/2010/main" val="6960448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8BC68-58E6-FF4F-A465-0260BE4EEE6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D8ABCFC-7972-9A44-AA8B-B7B8EE00F79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B250C9F-2BF9-C14B-9997-179FEE1AAF5D}"/>
              </a:ext>
            </a:extLst>
          </p:cNvPr>
          <p:cNvSpPr>
            <a:spLocks noGrp="1"/>
          </p:cNvSpPr>
          <p:nvPr>
            <p:ph type="dt" sz="half" idx="10"/>
          </p:nvPr>
        </p:nvSpPr>
        <p:spPr/>
        <p:txBody>
          <a:bodyPr/>
          <a:lstStyle/>
          <a:p>
            <a:fld id="{047F6EDB-034F-BE4F-B72C-C08658397927}" type="datetimeFigureOut">
              <a:rPr lang="en-GB" smtClean="0"/>
              <a:t>16/08/2024</a:t>
            </a:fld>
            <a:endParaRPr lang="en-GB"/>
          </a:p>
        </p:txBody>
      </p:sp>
      <p:sp>
        <p:nvSpPr>
          <p:cNvPr id="5" name="Footer Placeholder 4">
            <a:extLst>
              <a:ext uri="{FF2B5EF4-FFF2-40B4-BE49-F238E27FC236}">
                <a16:creationId xmlns:a16="http://schemas.microsoft.com/office/drawing/2014/main" id="{5A62951E-38C7-7044-B7CC-B68987BEC20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13BED6D-F24B-5144-B60B-FB7616A35716}"/>
              </a:ext>
            </a:extLst>
          </p:cNvPr>
          <p:cNvSpPr>
            <a:spLocks noGrp="1"/>
          </p:cNvSpPr>
          <p:nvPr>
            <p:ph type="sldNum" sz="quarter" idx="12"/>
          </p:nvPr>
        </p:nvSpPr>
        <p:spPr/>
        <p:txBody>
          <a:bodyPr/>
          <a:lstStyle/>
          <a:p>
            <a:fld id="{5AF7FFF5-AA0E-A942-925A-0A7E3A0C0BC3}" type="slidenum">
              <a:rPr lang="en-GB" smtClean="0"/>
              <a:t>‹#›</a:t>
            </a:fld>
            <a:endParaRPr lang="en-GB"/>
          </a:p>
        </p:txBody>
      </p:sp>
    </p:spTree>
    <p:extLst>
      <p:ext uri="{BB962C8B-B14F-4D97-AF65-F5344CB8AC3E}">
        <p14:creationId xmlns:p14="http://schemas.microsoft.com/office/powerpoint/2010/main" val="42563999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5FACC-0B79-EB4A-AA18-11EDD8BBACE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52FA160-811C-DD47-A1D2-00688FD99CF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8C647FAA-8C89-3446-977F-6D52EA4CAAB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F563F145-72C9-3943-AACD-1AB0EA6D8BE0}"/>
              </a:ext>
            </a:extLst>
          </p:cNvPr>
          <p:cNvSpPr>
            <a:spLocks noGrp="1"/>
          </p:cNvSpPr>
          <p:nvPr>
            <p:ph type="dt" sz="half" idx="10"/>
          </p:nvPr>
        </p:nvSpPr>
        <p:spPr/>
        <p:txBody>
          <a:bodyPr/>
          <a:lstStyle/>
          <a:p>
            <a:fld id="{047F6EDB-034F-BE4F-B72C-C08658397927}" type="datetimeFigureOut">
              <a:rPr lang="en-GB" smtClean="0"/>
              <a:t>16/08/2024</a:t>
            </a:fld>
            <a:endParaRPr lang="en-GB"/>
          </a:p>
        </p:txBody>
      </p:sp>
      <p:sp>
        <p:nvSpPr>
          <p:cNvPr id="6" name="Footer Placeholder 5">
            <a:extLst>
              <a:ext uri="{FF2B5EF4-FFF2-40B4-BE49-F238E27FC236}">
                <a16:creationId xmlns:a16="http://schemas.microsoft.com/office/drawing/2014/main" id="{C203EC31-0276-124C-9CA8-7452CC0C7FD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92CE6AF-6A29-1249-A93A-825B1CCBA89A}"/>
              </a:ext>
            </a:extLst>
          </p:cNvPr>
          <p:cNvSpPr>
            <a:spLocks noGrp="1"/>
          </p:cNvSpPr>
          <p:nvPr>
            <p:ph type="sldNum" sz="quarter" idx="12"/>
          </p:nvPr>
        </p:nvSpPr>
        <p:spPr/>
        <p:txBody>
          <a:bodyPr/>
          <a:lstStyle/>
          <a:p>
            <a:fld id="{5AF7FFF5-AA0E-A942-925A-0A7E3A0C0BC3}" type="slidenum">
              <a:rPr lang="en-GB" smtClean="0"/>
              <a:t>‹#›</a:t>
            </a:fld>
            <a:endParaRPr lang="en-GB"/>
          </a:p>
        </p:txBody>
      </p:sp>
    </p:spTree>
    <p:extLst>
      <p:ext uri="{BB962C8B-B14F-4D97-AF65-F5344CB8AC3E}">
        <p14:creationId xmlns:p14="http://schemas.microsoft.com/office/powerpoint/2010/main" val="1253300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8AC8C-097A-B44D-97A1-5A97CF1EFCE0}"/>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C592E0C-09B6-7B48-8398-6CF9DF69B8D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F620B2F-2900-4A4F-8FBD-1C66203591B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0392E11C-FC76-6F49-9B95-6624A79E331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DDB12BE-BBA1-024E-AD10-D7A19C335BC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F246F72B-EEC6-764D-9FF5-1BC7159F5EE2}"/>
              </a:ext>
            </a:extLst>
          </p:cNvPr>
          <p:cNvSpPr>
            <a:spLocks noGrp="1"/>
          </p:cNvSpPr>
          <p:nvPr>
            <p:ph type="dt" sz="half" idx="10"/>
          </p:nvPr>
        </p:nvSpPr>
        <p:spPr/>
        <p:txBody>
          <a:bodyPr/>
          <a:lstStyle/>
          <a:p>
            <a:fld id="{047F6EDB-034F-BE4F-B72C-C08658397927}" type="datetimeFigureOut">
              <a:rPr lang="en-GB" smtClean="0"/>
              <a:t>16/08/2024</a:t>
            </a:fld>
            <a:endParaRPr lang="en-GB"/>
          </a:p>
        </p:txBody>
      </p:sp>
      <p:sp>
        <p:nvSpPr>
          <p:cNvPr id="8" name="Footer Placeholder 7">
            <a:extLst>
              <a:ext uri="{FF2B5EF4-FFF2-40B4-BE49-F238E27FC236}">
                <a16:creationId xmlns:a16="http://schemas.microsoft.com/office/drawing/2014/main" id="{44AA0B7F-7820-AA4A-A402-8A6370862FBC}"/>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24AC75A-47A4-C540-8FB9-5A339FDAF732}"/>
              </a:ext>
            </a:extLst>
          </p:cNvPr>
          <p:cNvSpPr>
            <a:spLocks noGrp="1"/>
          </p:cNvSpPr>
          <p:nvPr>
            <p:ph type="sldNum" sz="quarter" idx="12"/>
          </p:nvPr>
        </p:nvSpPr>
        <p:spPr/>
        <p:txBody>
          <a:bodyPr/>
          <a:lstStyle/>
          <a:p>
            <a:fld id="{5AF7FFF5-AA0E-A942-925A-0A7E3A0C0BC3}" type="slidenum">
              <a:rPr lang="en-GB" smtClean="0"/>
              <a:t>‹#›</a:t>
            </a:fld>
            <a:endParaRPr lang="en-GB"/>
          </a:p>
        </p:txBody>
      </p:sp>
    </p:spTree>
    <p:extLst>
      <p:ext uri="{BB962C8B-B14F-4D97-AF65-F5344CB8AC3E}">
        <p14:creationId xmlns:p14="http://schemas.microsoft.com/office/powerpoint/2010/main" val="42815141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838DD-4403-7B45-AF93-111DCD6DF879}"/>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5F740A19-3073-C941-9DBD-9CE0BECD3A9D}"/>
              </a:ext>
            </a:extLst>
          </p:cNvPr>
          <p:cNvSpPr>
            <a:spLocks noGrp="1"/>
          </p:cNvSpPr>
          <p:nvPr>
            <p:ph type="dt" sz="half" idx="10"/>
          </p:nvPr>
        </p:nvSpPr>
        <p:spPr/>
        <p:txBody>
          <a:bodyPr/>
          <a:lstStyle/>
          <a:p>
            <a:fld id="{047F6EDB-034F-BE4F-B72C-C08658397927}" type="datetimeFigureOut">
              <a:rPr lang="en-GB" smtClean="0"/>
              <a:t>16/08/2024</a:t>
            </a:fld>
            <a:endParaRPr lang="en-GB"/>
          </a:p>
        </p:txBody>
      </p:sp>
      <p:sp>
        <p:nvSpPr>
          <p:cNvPr id="4" name="Footer Placeholder 3">
            <a:extLst>
              <a:ext uri="{FF2B5EF4-FFF2-40B4-BE49-F238E27FC236}">
                <a16:creationId xmlns:a16="http://schemas.microsoft.com/office/drawing/2014/main" id="{977B1738-FD04-FC47-9897-719314CC4A32}"/>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E6D6D86D-45AE-6345-B004-AA2AB66796F1}"/>
              </a:ext>
            </a:extLst>
          </p:cNvPr>
          <p:cNvSpPr>
            <a:spLocks noGrp="1"/>
          </p:cNvSpPr>
          <p:nvPr>
            <p:ph type="sldNum" sz="quarter" idx="12"/>
          </p:nvPr>
        </p:nvSpPr>
        <p:spPr/>
        <p:txBody>
          <a:bodyPr/>
          <a:lstStyle/>
          <a:p>
            <a:fld id="{5AF7FFF5-AA0E-A942-925A-0A7E3A0C0BC3}" type="slidenum">
              <a:rPr lang="en-GB" smtClean="0"/>
              <a:t>‹#›</a:t>
            </a:fld>
            <a:endParaRPr lang="en-GB"/>
          </a:p>
        </p:txBody>
      </p:sp>
    </p:spTree>
    <p:extLst>
      <p:ext uri="{BB962C8B-B14F-4D97-AF65-F5344CB8AC3E}">
        <p14:creationId xmlns:p14="http://schemas.microsoft.com/office/powerpoint/2010/main" val="33084537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13B1BA6-FDBB-CB41-82F0-282001B4B03C}"/>
              </a:ext>
            </a:extLst>
          </p:cNvPr>
          <p:cNvSpPr>
            <a:spLocks noGrp="1"/>
          </p:cNvSpPr>
          <p:nvPr>
            <p:ph type="dt" sz="half" idx="10"/>
          </p:nvPr>
        </p:nvSpPr>
        <p:spPr/>
        <p:txBody>
          <a:bodyPr/>
          <a:lstStyle/>
          <a:p>
            <a:fld id="{047F6EDB-034F-BE4F-B72C-C08658397927}" type="datetimeFigureOut">
              <a:rPr lang="en-GB" smtClean="0"/>
              <a:t>16/08/2024</a:t>
            </a:fld>
            <a:endParaRPr lang="en-GB"/>
          </a:p>
        </p:txBody>
      </p:sp>
      <p:sp>
        <p:nvSpPr>
          <p:cNvPr id="3" name="Footer Placeholder 2">
            <a:extLst>
              <a:ext uri="{FF2B5EF4-FFF2-40B4-BE49-F238E27FC236}">
                <a16:creationId xmlns:a16="http://schemas.microsoft.com/office/drawing/2014/main" id="{9A6CE783-92B5-C742-B2BF-F7CAA3AF5488}"/>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4D217AC0-001B-1E40-8C28-861A0B71C358}"/>
              </a:ext>
            </a:extLst>
          </p:cNvPr>
          <p:cNvSpPr>
            <a:spLocks noGrp="1"/>
          </p:cNvSpPr>
          <p:nvPr>
            <p:ph type="sldNum" sz="quarter" idx="12"/>
          </p:nvPr>
        </p:nvSpPr>
        <p:spPr/>
        <p:txBody>
          <a:bodyPr/>
          <a:lstStyle/>
          <a:p>
            <a:fld id="{5AF7FFF5-AA0E-A942-925A-0A7E3A0C0BC3}" type="slidenum">
              <a:rPr lang="en-GB" smtClean="0"/>
              <a:t>‹#›</a:t>
            </a:fld>
            <a:endParaRPr lang="en-GB"/>
          </a:p>
        </p:txBody>
      </p:sp>
    </p:spTree>
    <p:extLst>
      <p:ext uri="{BB962C8B-B14F-4D97-AF65-F5344CB8AC3E}">
        <p14:creationId xmlns:p14="http://schemas.microsoft.com/office/powerpoint/2010/main" val="7184406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C30A4-DFB7-5248-BF01-4C653327C8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891A91F7-1417-BB49-832E-B003208EA51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03FCD85F-F7D2-1C4A-A361-4F70E691AF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DBE8987-D248-514B-A9BE-90B55F907F63}"/>
              </a:ext>
            </a:extLst>
          </p:cNvPr>
          <p:cNvSpPr>
            <a:spLocks noGrp="1"/>
          </p:cNvSpPr>
          <p:nvPr>
            <p:ph type="dt" sz="half" idx="10"/>
          </p:nvPr>
        </p:nvSpPr>
        <p:spPr/>
        <p:txBody>
          <a:bodyPr/>
          <a:lstStyle/>
          <a:p>
            <a:fld id="{047F6EDB-034F-BE4F-B72C-C08658397927}" type="datetimeFigureOut">
              <a:rPr lang="en-GB" smtClean="0"/>
              <a:t>16/08/2024</a:t>
            </a:fld>
            <a:endParaRPr lang="en-GB"/>
          </a:p>
        </p:txBody>
      </p:sp>
      <p:sp>
        <p:nvSpPr>
          <p:cNvPr id="6" name="Footer Placeholder 5">
            <a:extLst>
              <a:ext uri="{FF2B5EF4-FFF2-40B4-BE49-F238E27FC236}">
                <a16:creationId xmlns:a16="http://schemas.microsoft.com/office/drawing/2014/main" id="{5A5387B7-379E-894D-AC60-333649645250}"/>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35BD424-5F03-8343-A240-0E739B5946C4}"/>
              </a:ext>
            </a:extLst>
          </p:cNvPr>
          <p:cNvSpPr>
            <a:spLocks noGrp="1"/>
          </p:cNvSpPr>
          <p:nvPr>
            <p:ph type="sldNum" sz="quarter" idx="12"/>
          </p:nvPr>
        </p:nvSpPr>
        <p:spPr/>
        <p:txBody>
          <a:bodyPr/>
          <a:lstStyle/>
          <a:p>
            <a:fld id="{5AF7FFF5-AA0E-A942-925A-0A7E3A0C0BC3}" type="slidenum">
              <a:rPr lang="en-GB" smtClean="0"/>
              <a:t>‹#›</a:t>
            </a:fld>
            <a:endParaRPr lang="en-GB"/>
          </a:p>
        </p:txBody>
      </p:sp>
    </p:spTree>
    <p:extLst>
      <p:ext uri="{BB962C8B-B14F-4D97-AF65-F5344CB8AC3E}">
        <p14:creationId xmlns:p14="http://schemas.microsoft.com/office/powerpoint/2010/main" val="34530774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3E228-1E16-C34B-9ED9-7417FF4C33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C6DACDD-0843-594B-9926-04C2745AE4B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DB478779-710C-804D-A93A-6CC6D2A5CE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7A429C8-F0B9-6A49-A3DF-EB3AD606C0EC}"/>
              </a:ext>
            </a:extLst>
          </p:cNvPr>
          <p:cNvSpPr>
            <a:spLocks noGrp="1"/>
          </p:cNvSpPr>
          <p:nvPr>
            <p:ph type="dt" sz="half" idx="10"/>
          </p:nvPr>
        </p:nvSpPr>
        <p:spPr/>
        <p:txBody>
          <a:bodyPr/>
          <a:lstStyle/>
          <a:p>
            <a:fld id="{047F6EDB-034F-BE4F-B72C-C08658397927}" type="datetimeFigureOut">
              <a:rPr lang="en-GB" smtClean="0"/>
              <a:t>16/08/2024</a:t>
            </a:fld>
            <a:endParaRPr lang="en-GB"/>
          </a:p>
        </p:txBody>
      </p:sp>
      <p:sp>
        <p:nvSpPr>
          <p:cNvPr id="6" name="Footer Placeholder 5">
            <a:extLst>
              <a:ext uri="{FF2B5EF4-FFF2-40B4-BE49-F238E27FC236}">
                <a16:creationId xmlns:a16="http://schemas.microsoft.com/office/drawing/2014/main" id="{C17CAB70-24D4-9E41-9870-1F4C806100F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206B9D8-BC14-DB4D-A371-A9151D16B23E}"/>
              </a:ext>
            </a:extLst>
          </p:cNvPr>
          <p:cNvSpPr>
            <a:spLocks noGrp="1"/>
          </p:cNvSpPr>
          <p:nvPr>
            <p:ph type="sldNum" sz="quarter" idx="12"/>
          </p:nvPr>
        </p:nvSpPr>
        <p:spPr/>
        <p:txBody>
          <a:bodyPr/>
          <a:lstStyle/>
          <a:p>
            <a:fld id="{5AF7FFF5-AA0E-A942-925A-0A7E3A0C0BC3}" type="slidenum">
              <a:rPr lang="en-GB" smtClean="0"/>
              <a:t>‹#›</a:t>
            </a:fld>
            <a:endParaRPr lang="en-GB"/>
          </a:p>
        </p:txBody>
      </p:sp>
    </p:spTree>
    <p:extLst>
      <p:ext uri="{BB962C8B-B14F-4D97-AF65-F5344CB8AC3E}">
        <p14:creationId xmlns:p14="http://schemas.microsoft.com/office/powerpoint/2010/main" val="37787478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ADBACC-73CD-0046-9FA1-C4AE82CBC6A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09465E9-A34C-D24F-B748-799B803E782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AF4CD8A-FEAB-A44C-A807-16B391735D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7F6EDB-034F-BE4F-B72C-C08658397927}" type="datetimeFigureOut">
              <a:rPr lang="en-GB" smtClean="0"/>
              <a:t>16/08/2024</a:t>
            </a:fld>
            <a:endParaRPr lang="en-GB"/>
          </a:p>
        </p:txBody>
      </p:sp>
      <p:sp>
        <p:nvSpPr>
          <p:cNvPr id="5" name="Footer Placeholder 4">
            <a:extLst>
              <a:ext uri="{FF2B5EF4-FFF2-40B4-BE49-F238E27FC236}">
                <a16:creationId xmlns:a16="http://schemas.microsoft.com/office/drawing/2014/main" id="{D5B5B144-2AB9-7744-B90E-EB94DB91FCE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75995C6D-DC4A-364B-98D8-BBB4E7DD53F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F7FFF5-AA0E-A942-925A-0A7E3A0C0BC3}" type="slidenum">
              <a:rPr lang="en-GB" smtClean="0"/>
              <a:t>‹#›</a:t>
            </a:fld>
            <a:endParaRPr lang="en-GB"/>
          </a:p>
        </p:txBody>
      </p:sp>
    </p:spTree>
    <p:extLst>
      <p:ext uri="{BB962C8B-B14F-4D97-AF65-F5344CB8AC3E}">
        <p14:creationId xmlns:p14="http://schemas.microsoft.com/office/powerpoint/2010/main" val="32769008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diagramData" Target="../diagrams/data1.xml"/><Relationship Id="rId13" Type="http://schemas.openxmlformats.org/officeDocument/2006/relationships/image" Target="../media/image12.jpg"/><Relationship Id="rId3" Type="http://schemas.openxmlformats.org/officeDocument/2006/relationships/image" Target="../media/image3.tiff"/><Relationship Id="rId7" Type="http://schemas.openxmlformats.org/officeDocument/2006/relationships/image" Target="../media/image11.png"/><Relationship Id="rId12"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0.png"/><Relationship Id="rId11" Type="http://schemas.openxmlformats.org/officeDocument/2006/relationships/diagramColors" Target="../diagrams/colors1.xml"/><Relationship Id="rId5" Type="http://schemas.openxmlformats.org/officeDocument/2006/relationships/image" Target="../media/image9.tiff"/><Relationship Id="rId10" Type="http://schemas.openxmlformats.org/officeDocument/2006/relationships/diagramQuickStyle" Target="../diagrams/quickStyle1.xml"/><Relationship Id="rId4" Type="http://schemas.openxmlformats.org/officeDocument/2006/relationships/image" Target="../media/image8.png"/><Relationship Id="rId9"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tinyurl.com/8fk8af5m" TargetMode="External"/><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14.JP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1.jpg"/><Relationship Id="rId5" Type="http://schemas.openxmlformats.org/officeDocument/2006/relationships/image" Target="../media/image20.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2.png"/><Relationship Id="rId7"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2.xml"/><Relationship Id="rId6" Type="http://schemas.openxmlformats.org/officeDocument/2006/relationships/image" Target="../media/image25.JPG"/><Relationship Id="rId5" Type="http://schemas.openxmlformats.org/officeDocument/2006/relationships/image" Target="../media/image24.png"/><Relationship Id="rId10" Type="http://schemas.openxmlformats.org/officeDocument/2006/relationships/image" Target="../media/image28.png"/><Relationship Id="rId4" Type="http://schemas.openxmlformats.org/officeDocument/2006/relationships/image" Target="../media/image23.png"/><Relationship Id="rId9"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30.pn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38.jpeg"/></Relationships>
</file>

<file path=ppt/slides/_rels/slide23.xml.rels><?xml version="1.0" encoding="UTF-8" standalone="yes"?>
<Relationships xmlns="http://schemas.openxmlformats.org/package/2006/relationships"><Relationship Id="rId8" Type="http://schemas.openxmlformats.org/officeDocument/2006/relationships/image" Target="../media/image44.png"/><Relationship Id="rId3" Type="http://schemas.openxmlformats.org/officeDocument/2006/relationships/image" Target="../media/image39.png"/><Relationship Id="rId7" Type="http://schemas.openxmlformats.org/officeDocument/2006/relationships/image" Target="../media/image43.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 Id="rId9" Type="http://schemas.openxmlformats.org/officeDocument/2006/relationships/image" Target="../media/image27.png"/></Relationships>
</file>

<file path=ppt/slides/_rels/slide2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hyperlink" Target="http://www.wipo.int/ardi/en/" TargetMode="External"/><Relationship Id="rId3" Type="http://schemas.openxmlformats.org/officeDocument/2006/relationships/hyperlink" Target="http://www.data4sdgs.org/" TargetMode="External"/><Relationship Id="rId7" Type="http://schemas.openxmlformats.org/officeDocument/2006/relationships/hyperlink" Target="http://www.web.unep.org/oare/"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hyperlink" Target="http://www.who.int/hinari/en/" TargetMode="External"/><Relationship Id="rId11" Type="http://schemas.openxmlformats.org/officeDocument/2006/relationships/image" Target="../media/image48.png"/><Relationship Id="rId5" Type="http://schemas.openxmlformats.org/officeDocument/2006/relationships/hyperlink" Target="http://www.fao.org/agora/en/" TargetMode="External"/><Relationship Id="rId10" Type="http://schemas.openxmlformats.org/officeDocument/2006/relationships/image" Target="../media/image47.png"/><Relationship Id="rId4" Type="http://schemas.openxmlformats.org/officeDocument/2006/relationships/hyperlink" Target="http://www.loadb.org/" TargetMode="External"/><Relationship Id="rId9" Type="http://schemas.openxmlformats.org/officeDocument/2006/relationships/image" Target="../media/image46.png"/></Relationships>
</file>

<file path=ppt/slides/_rels/slide26.xml.rels><?xml version="1.0" encoding="UTF-8" standalone="yes"?>
<Relationships xmlns="http://schemas.openxmlformats.org/package/2006/relationships"><Relationship Id="rId8" Type="http://schemas.openxmlformats.org/officeDocument/2006/relationships/image" Target="../media/image54.png"/><Relationship Id="rId3" Type="http://schemas.openxmlformats.org/officeDocument/2006/relationships/image" Target="../media/image49.png"/><Relationship Id="rId7" Type="http://schemas.openxmlformats.org/officeDocument/2006/relationships/image" Target="../media/image53.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50.png"/></Relationships>
</file>

<file path=ppt/slides/_rels/slide2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56.png"/></Relationships>
</file>

<file path=ppt/slides/_rels/slide2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8.tiff"/><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61.png"/><Relationship Id="rId5" Type="http://schemas.openxmlformats.org/officeDocument/2006/relationships/image" Target="../media/image22.png"/><Relationship Id="rId4" Type="http://schemas.openxmlformats.org/officeDocument/2006/relationships/image" Target="../media/image60.png"/></Relationships>
</file>

<file path=ppt/slides/_rels/slide31.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63.png"/><Relationship Id="rId4" Type="http://schemas.openxmlformats.org/officeDocument/2006/relationships/image" Target="../media/image47.png"/></Relationships>
</file>

<file path=ppt/slides/_rels/slide33.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36.xml"/><Relationship Id="rId1" Type="http://schemas.openxmlformats.org/officeDocument/2006/relationships/slideLayout" Target="../slideLayouts/slideLayout12.xml"/><Relationship Id="rId5" Type="http://schemas.openxmlformats.org/officeDocument/2006/relationships/image" Target="../media/image67.png"/><Relationship Id="rId4" Type="http://schemas.openxmlformats.org/officeDocument/2006/relationships/image" Target="../media/image66.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68.png"/><Relationship Id="rId1" Type="http://schemas.openxmlformats.org/officeDocument/2006/relationships/slideLayout" Target="../slideLayouts/slideLayout1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45.xml"/><Relationship Id="rId1" Type="http://schemas.openxmlformats.org/officeDocument/2006/relationships/slideLayout" Target="../slideLayouts/slideLayout4.xml"/><Relationship Id="rId4" Type="http://schemas.openxmlformats.org/officeDocument/2006/relationships/image" Target="../media/image74.png"/></Relationships>
</file>

<file path=ppt/slides/_rels/slide53.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49.xml"/><Relationship Id="rId1" Type="http://schemas.openxmlformats.org/officeDocument/2006/relationships/slideLayout" Target="../slideLayouts/slideLayout4.xml"/><Relationship Id="rId4" Type="http://schemas.openxmlformats.org/officeDocument/2006/relationships/image" Target="../media/image79.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3" Type="http://schemas.openxmlformats.org/officeDocument/2006/relationships/hyperlink" Target="mailto:l.m.Bezuidenhout@cwts.leidenuniv.nl" TargetMode="External"/><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s://www.fosteropenscience.eu/content/what-open-science-introduction" TargetMode="Externa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hyperlink" Target="https://tinyurl.com/opendatascience" TargetMode="External"/><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a:extLst>
              <a:ext uri="{C183D7F6-B498-43B3-948B-1728B52AA6E4}">
                <adec:decorative xmlns:adec="http://schemas.microsoft.com/office/drawing/2017/decorative" val="1"/>
              </a:ext>
            </a:extLst>
          </p:cNvPr>
          <p:cNvPicPr preferRelativeResize="0"/>
          <p:nvPr/>
        </p:nvPicPr>
        <p:blipFill rotWithShape="1">
          <a:blip r:embed="rId3">
            <a:alphaModFix/>
          </a:blip>
          <a:srcRect t="11477" b="16652"/>
          <a:stretch/>
        </p:blipFill>
        <p:spPr>
          <a:xfrm>
            <a:off x="0" y="-16614"/>
            <a:ext cx="12191800" cy="6417467"/>
          </a:xfrm>
          <a:prstGeom prst="rect">
            <a:avLst/>
          </a:prstGeom>
          <a:noFill/>
          <a:ln>
            <a:noFill/>
          </a:ln>
        </p:spPr>
      </p:pic>
      <p:sp>
        <p:nvSpPr>
          <p:cNvPr id="56" name="Google Shape;56;p13"/>
          <p:cNvSpPr txBox="1">
            <a:spLocks noGrp="1"/>
          </p:cNvSpPr>
          <p:nvPr>
            <p:ph type="subTitle" idx="1"/>
          </p:nvPr>
        </p:nvSpPr>
        <p:spPr>
          <a:xfrm>
            <a:off x="415600" y="4431311"/>
            <a:ext cx="11360800" cy="1056800"/>
          </a:xfrm>
          <a:prstGeom prst="rect">
            <a:avLst/>
          </a:prstGeom>
        </p:spPr>
        <p:txBody>
          <a:bodyPr spcFirstLastPara="1" vert="horz" wrap="square" lIns="121900" tIns="121900" rIns="121900" bIns="121900" rtlCol="0" anchor="t" anchorCtr="0">
            <a:noAutofit/>
          </a:bodyPr>
          <a:lstStyle/>
          <a:p>
            <a:pPr>
              <a:spcBef>
                <a:spcPts val="0"/>
              </a:spcBef>
            </a:pPr>
            <a:r>
              <a:rPr lang="en-GB" sz="3200" dirty="0">
                <a:latin typeface="Avenir Book" panose="02000503020000020003" pitchFamily="2" charset="0"/>
              </a:rPr>
              <a:t>Louise Bezuidenhout </a:t>
            </a:r>
            <a:endParaRPr sz="3200" dirty="0">
              <a:latin typeface="Avenir Book" panose="02000503020000020003" pitchFamily="2" charset="0"/>
            </a:endParaRPr>
          </a:p>
        </p:txBody>
      </p:sp>
      <p:sp>
        <p:nvSpPr>
          <p:cNvPr id="57" name="Google Shape;57;p13"/>
          <p:cNvSpPr txBox="1"/>
          <p:nvPr/>
        </p:nvSpPr>
        <p:spPr>
          <a:xfrm>
            <a:off x="74067" y="6362200"/>
            <a:ext cx="12192000" cy="432800"/>
          </a:xfrm>
          <a:prstGeom prst="rect">
            <a:avLst/>
          </a:prstGeom>
          <a:noFill/>
          <a:ln>
            <a:noFill/>
          </a:ln>
        </p:spPr>
        <p:txBody>
          <a:bodyPr spcFirstLastPara="1" wrap="square" lIns="121900" tIns="121900" rIns="121900" bIns="121900" anchor="t" anchorCtr="0">
            <a:noAutofit/>
          </a:bodyPr>
          <a:lstStyle/>
          <a:p>
            <a:r>
              <a:rPr lang="en" sz="2400" dirty="0"/>
              <a:t>August 2024		               CODATA-RDA Data Science School</a:t>
            </a:r>
            <a:endParaRPr sz="2400" dirty="0"/>
          </a:p>
          <a:p>
            <a:endParaRPr sz="2400" dirty="0"/>
          </a:p>
        </p:txBody>
      </p:sp>
      <p:sp>
        <p:nvSpPr>
          <p:cNvPr id="8" name="Google Shape;55;p13"/>
          <p:cNvSpPr txBox="1">
            <a:spLocks noGrp="1"/>
          </p:cNvSpPr>
          <p:nvPr>
            <p:ph type="ctrTitle"/>
          </p:nvPr>
        </p:nvSpPr>
        <p:spPr>
          <a:xfrm>
            <a:off x="415611" y="1602377"/>
            <a:ext cx="11360800" cy="2736800"/>
          </a:xfrm>
          <a:prstGeom prst="rect">
            <a:avLst/>
          </a:prstGeom>
        </p:spPr>
        <p:txBody>
          <a:bodyPr spcFirstLastPara="1" vert="horz" wrap="square" lIns="121900" tIns="121900" rIns="121900" bIns="121900" rtlCol="0" anchor="b" anchorCtr="0">
            <a:noAutofit/>
          </a:bodyPr>
          <a:lstStyle/>
          <a:p>
            <a:pPr>
              <a:spcBef>
                <a:spcPts val="0"/>
              </a:spcBef>
            </a:pPr>
            <a:r>
              <a:rPr lang="en-GB" sz="5333" b="1" dirty="0">
                <a:latin typeface="Avenir Book" panose="02000503020000020003" pitchFamily="2" charset="0"/>
              </a:rPr>
              <a:t>Open and </a:t>
            </a:r>
            <a:r>
              <a:rPr lang="en-GB" sz="4800" b="1" dirty="0">
                <a:latin typeface="Avenir Book" panose="02000503020000020003" pitchFamily="2" charset="0"/>
              </a:rPr>
              <a:t>Responsible</a:t>
            </a:r>
            <a:r>
              <a:rPr lang="en-GB" sz="5333" b="1" dirty="0">
                <a:latin typeface="Avenir Book" panose="02000503020000020003" pitchFamily="2" charset="0"/>
              </a:rPr>
              <a:t> (Data) Science Citizenship 2</a:t>
            </a:r>
            <a:endParaRPr sz="5333" b="1" dirty="0">
              <a:latin typeface="Avenir Book" panose="02000503020000020003" pitchFamily="2" charset="0"/>
            </a:endParaRPr>
          </a:p>
        </p:txBody>
      </p:sp>
      <p:pic>
        <p:nvPicPr>
          <p:cNvPr id="6" name="Google Shape;67;p14">
            <a:extLst>
              <a:ext uri="{C183D7F6-B498-43B3-948B-1728B52AA6E4}">
                <adec:decorative xmlns:adec="http://schemas.microsoft.com/office/drawing/2017/decorative" val="1"/>
              </a:ext>
            </a:extLst>
          </p:cNvPr>
          <p:cNvPicPr preferRelativeResize="0"/>
          <p:nvPr/>
        </p:nvPicPr>
        <p:blipFill>
          <a:blip r:embed="rId4">
            <a:alphaModFix/>
          </a:blip>
          <a:stretch>
            <a:fillRect/>
          </a:stretch>
        </p:blipFill>
        <p:spPr>
          <a:xfrm>
            <a:off x="10936951" y="6425264"/>
            <a:ext cx="1236955" cy="432800"/>
          </a:xfrm>
          <a:prstGeom prst="rect">
            <a:avLst/>
          </a:prstGeom>
          <a:noFill/>
          <a:ln>
            <a:noFill/>
          </a:ln>
        </p:spPr>
      </p:pic>
    </p:spTree>
    <p:extLst>
      <p:ext uri="{BB962C8B-B14F-4D97-AF65-F5344CB8AC3E}">
        <p14:creationId xmlns:p14="http://schemas.microsoft.com/office/powerpoint/2010/main" val="26654678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E95C1F9-35B5-E9D3-EE9D-6CB78797C185}"/>
              </a:ext>
            </a:extLst>
          </p:cNvPr>
          <p:cNvSpPr>
            <a:spLocks noGrp="1"/>
          </p:cNvSpPr>
          <p:nvPr>
            <p:ph type="title"/>
          </p:nvPr>
        </p:nvSpPr>
        <p:spPr>
          <a:xfrm>
            <a:off x="751700" y="-1102106"/>
            <a:ext cx="10515600" cy="1325563"/>
          </a:xfrm>
        </p:spPr>
        <p:txBody>
          <a:bodyPr/>
          <a:lstStyle/>
          <a:p>
            <a:r>
              <a:rPr lang="en-GB" dirty="0">
                <a:solidFill>
                  <a:schemeClr val="bg1"/>
                </a:solidFill>
              </a:rPr>
              <a:t>Being open</a:t>
            </a:r>
            <a:r>
              <a:rPr lang="en-GB" baseline="0" dirty="0">
                <a:solidFill>
                  <a:schemeClr val="bg1"/>
                </a:solidFill>
              </a:rPr>
              <a:t> and responsible at home</a:t>
            </a:r>
            <a:endParaRPr lang="en-GB" dirty="0">
              <a:solidFill>
                <a:schemeClr val="bg1"/>
              </a:solidFill>
            </a:endParaRPr>
          </a:p>
        </p:txBody>
      </p:sp>
      <p:sp>
        <p:nvSpPr>
          <p:cNvPr id="19" name="TextBox 18">
            <a:extLst>
              <a:ext uri="{FF2B5EF4-FFF2-40B4-BE49-F238E27FC236}">
                <a16:creationId xmlns:a16="http://schemas.microsoft.com/office/drawing/2014/main" id="{099B7B69-BF45-9341-90DC-47C53E309246}"/>
              </a:ext>
            </a:extLst>
          </p:cNvPr>
          <p:cNvSpPr txBox="1"/>
          <p:nvPr/>
        </p:nvSpPr>
        <p:spPr>
          <a:xfrm>
            <a:off x="-172998" y="136752"/>
            <a:ext cx="4054470" cy="646331"/>
          </a:xfrm>
          <a:prstGeom prst="rect">
            <a:avLst/>
          </a:prstGeom>
          <a:noFill/>
        </p:spPr>
        <p:txBody>
          <a:bodyPr wrap="square" rtlCol="0">
            <a:spAutoFit/>
          </a:bodyPr>
          <a:lstStyle/>
          <a:p>
            <a:pPr algn="ctr"/>
            <a:r>
              <a:rPr lang="en-GB" dirty="0">
                <a:latin typeface="Avenir Book" panose="02000503020000020003" pitchFamily="2" charset="0"/>
              </a:rPr>
              <a:t>How to be a responsible and open data scientist</a:t>
            </a:r>
          </a:p>
        </p:txBody>
      </p:sp>
      <p:pic>
        <p:nvPicPr>
          <p:cNvPr id="11" name="Picture 10" descr="Repeat of RCR diagram">
            <a:extLst>
              <a:ext uri="{FF2B5EF4-FFF2-40B4-BE49-F238E27FC236}">
                <a16:creationId xmlns:a16="http://schemas.microsoft.com/office/drawing/2014/main" id="{A48183BF-6999-0D48-BD51-8C4BB57C01DB}"/>
              </a:ext>
            </a:extLst>
          </p:cNvPr>
          <p:cNvPicPr>
            <a:picLocks noChangeAspect="1"/>
          </p:cNvPicPr>
          <p:nvPr/>
        </p:nvPicPr>
        <p:blipFill>
          <a:blip r:embed="rId3"/>
          <a:stretch>
            <a:fillRect/>
          </a:stretch>
        </p:blipFill>
        <p:spPr>
          <a:xfrm>
            <a:off x="145661" y="773911"/>
            <a:ext cx="3242414" cy="3206705"/>
          </a:xfrm>
          <a:prstGeom prst="rect">
            <a:avLst/>
          </a:prstGeom>
        </p:spPr>
      </p:pic>
      <p:pic>
        <p:nvPicPr>
          <p:cNvPr id="12" name="Google Shape;91;p18" descr="Open Science components"/>
          <p:cNvPicPr preferRelativeResize="0"/>
          <p:nvPr/>
        </p:nvPicPr>
        <p:blipFill rotWithShape="1">
          <a:blip r:embed="rId4">
            <a:alphaModFix/>
          </a:blip>
          <a:srcRect/>
          <a:stretch/>
        </p:blipFill>
        <p:spPr>
          <a:xfrm>
            <a:off x="192507" y="4286965"/>
            <a:ext cx="3506657" cy="2019722"/>
          </a:xfrm>
          <a:prstGeom prst="rect">
            <a:avLst/>
          </a:prstGeom>
          <a:noFill/>
          <a:ln>
            <a:noFill/>
          </a:ln>
        </p:spPr>
      </p:pic>
      <p:sp>
        <p:nvSpPr>
          <p:cNvPr id="20" name="TextBox 19">
            <a:extLst>
              <a:ext uri="{FF2B5EF4-FFF2-40B4-BE49-F238E27FC236}">
                <a16:creationId xmlns:a16="http://schemas.microsoft.com/office/drawing/2014/main" id="{C003225A-B57A-A341-9964-DFE3A2698C7F}"/>
              </a:ext>
            </a:extLst>
          </p:cNvPr>
          <p:cNvSpPr txBox="1"/>
          <p:nvPr/>
        </p:nvSpPr>
        <p:spPr>
          <a:xfrm>
            <a:off x="4471988" y="973036"/>
            <a:ext cx="3240796" cy="646331"/>
          </a:xfrm>
          <a:prstGeom prst="rect">
            <a:avLst/>
          </a:prstGeom>
          <a:noFill/>
        </p:spPr>
        <p:txBody>
          <a:bodyPr wrap="square" rtlCol="0">
            <a:spAutoFit/>
          </a:bodyPr>
          <a:lstStyle/>
          <a:p>
            <a:pPr algn="ctr"/>
            <a:r>
              <a:rPr lang="en-GB" dirty="0">
                <a:latin typeface="Avenir Book" panose="02000503020000020003" pitchFamily="2" charset="0"/>
              </a:rPr>
              <a:t>Tools for responsible and open data science</a:t>
            </a:r>
          </a:p>
        </p:txBody>
      </p:sp>
      <p:pic>
        <p:nvPicPr>
          <p:cNvPr id="13" name="Picture 12" descr="Abstract image of computer code">
            <a:extLst>
              <a:ext uri="{FF2B5EF4-FFF2-40B4-BE49-F238E27FC236}">
                <a16:creationId xmlns:a16="http://schemas.microsoft.com/office/drawing/2014/main" id="{3C294024-15CE-9344-8BCD-67AAB26E239C}"/>
              </a:ext>
            </a:extLst>
          </p:cNvPr>
          <p:cNvPicPr>
            <a:picLocks noChangeAspect="1"/>
          </p:cNvPicPr>
          <p:nvPr/>
        </p:nvPicPr>
        <p:blipFill>
          <a:blip r:embed="rId5"/>
          <a:stretch>
            <a:fillRect/>
          </a:stretch>
        </p:blipFill>
        <p:spPr>
          <a:xfrm>
            <a:off x="3891831" y="1579448"/>
            <a:ext cx="4248727" cy="2389909"/>
          </a:xfrm>
          <a:prstGeom prst="rect">
            <a:avLst/>
          </a:prstGeom>
        </p:spPr>
      </p:pic>
      <p:pic>
        <p:nvPicPr>
          <p:cNvPr id="2" name="Picture 1" descr="DMP online logo"/>
          <p:cNvPicPr>
            <a:picLocks noChangeAspect="1"/>
          </p:cNvPicPr>
          <p:nvPr/>
        </p:nvPicPr>
        <p:blipFill rotWithShape="1">
          <a:blip r:embed="rId6">
            <a:extLst>
              <a:ext uri="{28A0092B-C50C-407E-A947-70E740481C1C}">
                <a14:useLocalDpi xmlns:a14="http://schemas.microsoft.com/office/drawing/2010/main" val="0"/>
              </a:ext>
            </a:extLst>
          </a:blip>
          <a:srcRect l="22406" r="21963"/>
          <a:stretch/>
        </p:blipFill>
        <p:spPr>
          <a:xfrm>
            <a:off x="5266058" y="4033917"/>
            <a:ext cx="1486885" cy="1535125"/>
          </a:xfrm>
          <a:prstGeom prst="rect">
            <a:avLst/>
          </a:prstGeom>
        </p:spPr>
      </p:pic>
      <p:pic>
        <p:nvPicPr>
          <p:cNvPr id="5" name="Picture 4" descr="Author carpentry logo">
            <a:extLst>
              <a:ext uri="{FF2B5EF4-FFF2-40B4-BE49-F238E27FC236}">
                <a16:creationId xmlns:a16="http://schemas.microsoft.com/office/drawing/2014/main" id="{25BE87F1-1FB9-8444-BD7B-D537CEBC205D}"/>
              </a:ext>
            </a:extLst>
          </p:cNvPr>
          <p:cNvPicPr>
            <a:picLocks noChangeAspect="1"/>
          </p:cNvPicPr>
          <p:nvPr/>
        </p:nvPicPr>
        <p:blipFill>
          <a:blip r:embed="rId7"/>
          <a:stretch>
            <a:fillRect/>
          </a:stretch>
        </p:blipFill>
        <p:spPr>
          <a:xfrm>
            <a:off x="4206444" y="5569042"/>
            <a:ext cx="3619500" cy="1054100"/>
          </a:xfrm>
          <a:prstGeom prst="rect">
            <a:avLst/>
          </a:prstGeom>
        </p:spPr>
      </p:pic>
      <p:sp>
        <p:nvSpPr>
          <p:cNvPr id="21" name="TextBox 20">
            <a:extLst>
              <a:ext uri="{FF2B5EF4-FFF2-40B4-BE49-F238E27FC236}">
                <a16:creationId xmlns:a16="http://schemas.microsoft.com/office/drawing/2014/main" id="{2BF9A1A7-C653-BB49-84A8-38FD6029FFDA}"/>
              </a:ext>
            </a:extLst>
          </p:cNvPr>
          <p:cNvSpPr txBox="1"/>
          <p:nvPr/>
        </p:nvSpPr>
        <p:spPr>
          <a:xfrm>
            <a:off x="7991870" y="154192"/>
            <a:ext cx="4200128" cy="646331"/>
          </a:xfrm>
          <a:prstGeom prst="rect">
            <a:avLst/>
          </a:prstGeom>
          <a:noFill/>
        </p:spPr>
        <p:txBody>
          <a:bodyPr wrap="square" rtlCol="0">
            <a:spAutoFit/>
          </a:bodyPr>
          <a:lstStyle/>
          <a:p>
            <a:pPr algn="ctr"/>
            <a:r>
              <a:rPr lang="en-GB" dirty="0">
                <a:latin typeface="Avenir Book" panose="02000503020000020003" pitchFamily="2" charset="0"/>
              </a:rPr>
              <a:t>Doing responsible and open data science research</a:t>
            </a:r>
          </a:p>
        </p:txBody>
      </p:sp>
      <p:graphicFrame>
        <p:nvGraphicFramePr>
          <p:cNvPr id="4" name="Diagram 3" descr="Research lifecycle">
            <a:extLst>
              <a:ext uri="{FF2B5EF4-FFF2-40B4-BE49-F238E27FC236}">
                <a16:creationId xmlns:a16="http://schemas.microsoft.com/office/drawing/2014/main" id="{1BBCC09A-8F65-3B4C-8293-E3912E6B3A55}"/>
              </a:ext>
            </a:extLst>
          </p:cNvPr>
          <p:cNvGraphicFramePr/>
          <p:nvPr>
            <p:extLst>
              <p:ext uri="{D42A27DB-BD31-4B8C-83A1-F6EECF244321}">
                <p14:modId xmlns:p14="http://schemas.microsoft.com/office/powerpoint/2010/main" val="3577665495"/>
              </p:ext>
            </p:extLst>
          </p:nvPr>
        </p:nvGraphicFramePr>
        <p:xfrm>
          <a:off x="7991872" y="1465133"/>
          <a:ext cx="4200128" cy="3456384"/>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7" name="Picture 6" descr="Image of a house"/>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9358512" y="5296826"/>
            <a:ext cx="1466843" cy="1513304"/>
          </a:xfrm>
          <a:prstGeom prst="rect">
            <a:avLst/>
          </a:prstGeom>
        </p:spPr>
      </p:pic>
    </p:spTree>
    <p:extLst>
      <p:ext uri="{BB962C8B-B14F-4D97-AF65-F5344CB8AC3E}">
        <p14:creationId xmlns:p14="http://schemas.microsoft.com/office/powerpoint/2010/main" val="22628917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38EA803-5392-9F47-8FB5-9CF03AB6771B}"/>
              </a:ext>
              <a:ext uri="{C183D7F6-B498-43B3-948B-1728B52AA6E4}">
                <adec:decorative xmlns:adec="http://schemas.microsoft.com/office/drawing/2017/decorative" val="1"/>
              </a:ext>
            </a:extLst>
          </p:cNvPr>
          <p:cNvSpPr/>
          <p:nvPr/>
        </p:nvSpPr>
        <p:spPr>
          <a:xfrm>
            <a:off x="2384612" y="1304367"/>
            <a:ext cx="7422776" cy="4141694"/>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400" dirty="0">
              <a:solidFill>
                <a:schemeClr val="tx1"/>
              </a:solidFill>
            </a:endParaRPr>
          </a:p>
        </p:txBody>
      </p:sp>
      <p:sp>
        <p:nvSpPr>
          <p:cNvPr id="2" name="Title 1">
            <a:extLst>
              <a:ext uri="{FF2B5EF4-FFF2-40B4-BE49-F238E27FC236}">
                <a16:creationId xmlns:a16="http://schemas.microsoft.com/office/drawing/2014/main" id="{AE527B0A-FDEF-0C1C-FC06-0671ED50A551}"/>
              </a:ext>
            </a:extLst>
          </p:cNvPr>
          <p:cNvSpPr>
            <a:spLocks noGrp="1"/>
          </p:cNvSpPr>
          <p:nvPr>
            <p:ph type="title"/>
          </p:nvPr>
        </p:nvSpPr>
        <p:spPr>
          <a:xfrm>
            <a:off x="3409950" y="2712432"/>
            <a:ext cx="5372100" cy="1325563"/>
          </a:xfrm>
        </p:spPr>
        <p:txBody>
          <a:bodyPr>
            <a:normAutofit fontScale="90000"/>
          </a:bodyPr>
          <a:lstStyle/>
          <a:p>
            <a:pPr algn="ctr" rtl="0" eaLnBrk="1" latinLnBrk="0" hangingPunct="1"/>
            <a:r>
              <a:rPr lang="en-GB" sz="4400" b="1" kern="1200" dirty="0">
                <a:solidFill>
                  <a:srgbClr val="000000"/>
                </a:solidFill>
                <a:effectLst/>
                <a:latin typeface="Avenir Book" panose="02000503020000020003" pitchFamily="2" charset="0"/>
                <a:ea typeface="+mn-ea"/>
                <a:cs typeface="+mn-cs"/>
              </a:rPr>
              <a:t>Challenges of Being </a:t>
            </a:r>
            <a:endParaRPr lang="en-NL" b="1" dirty="0">
              <a:effectLst/>
              <a:latin typeface="Avenir Book" panose="02000503020000020003" pitchFamily="2" charset="0"/>
            </a:endParaRPr>
          </a:p>
          <a:p>
            <a:pPr algn="ctr" rtl="0" eaLnBrk="1" latinLnBrk="0" hangingPunct="1"/>
            <a:r>
              <a:rPr lang="en-GB" sz="4400" b="1" kern="1200" dirty="0">
                <a:solidFill>
                  <a:srgbClr val="000000"/>
                </a:solidFill>
                <a:effectLst/>
                <a:latin typeface="Avenir Book" panose="02000503020000020003" pitchFamily="2" charset="0"/>
                <a:ea typeface="+mn-ea"/>
                <a:cs typeface="+mn-cs"/>
              </a:rPr>
              <a:t>Open at Home</a:t>
            </a:r>
            <a:endParaRPr lang="en-NL" b="1" dirty="0">
              <a:effectLst/>
              <a:latin typeface="Avenir Book" panose="02000503020000020003" pitchFamily="2" charset="0"/>
            </a:endParaRPr>
          </a:p>
          <a:p>
            <a:pPr algn="ctr"/>
            <a:endParaRPr lang="en-GB" b="1" dirty="0">
              <a:latin typeface="Avenir Book" panose="02000503020000020003" pitchFamily="2" charset="0"/>
            </a:endParaRPr>
          </a:p>
        </p:txBody>
      </p:sp>
    </p:spTree>
    <p:extLst>
      <p:ext uri="{BB962C8B-B14F-4D97-AF65-F5344CB8AC3E}">
        <p14:creationId xmlns:p14="http://schemas.microsoft.com/office/powerpoint/2010/main" val="7599372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B10350-6550-A315-D875-B21398C07722}"/>
              </a:ext>
            </a:extLst>
          </p:cNvPr>
          <p:cNvSpPr>
            <a:spLocks noGrp="1"/>
          </p:cNvSpPr>
          <p:nvPr>
            <p:ph type="title"/>
          </p:nvPr>
        </p:nvSpPr>
        <p:spPr>
          <a:xfrm>
            <a:off x="502473" y="784039"/>
            <a:ext cx="11458691" cy="1325563"/>
          </a:xfrm>
        </p:spPr>
        <p:txBody>
          <a:bodyPr/>
          <a:lstStyle/>
          <a:p>
            <a:pPr algn="ctr" rtl="0" eaLnBrk="1" latinLnBrk="0" hangingPunct="1"/>
            <a:r>
              <a:rPr lang="en-GB" sz="3200" b="1" kern="1200" dirty="0">
                <a:solidFill>
                  <a:srgbClr val="000000"/>
                </a:solidFill>
                <a:effectLst/>
                <a:latin typeface="Avenir Book" panose="02000503020000020003" pitchFamily="2" charset="0"/>
                <a:ea typeface="+mn-ea"/>
                <a:cs typeface="+mn-cs"/>
              </a:rPr>
              <a:t>Implementing Open and Responsible Practices in Your Own Research</a:t>
            </a:r>
            <a:endParaRPr lang="en-NL" dirty="0">
              <a:effectLst/>
            </a:endParaRPr>
          </a:p>
          <a:p>
            <a:pPr algn="ctr"/>
            <a:endParaRPr lang="en-GB" dirty="0"/>
          </a:p>
        </p:txBody>
      </p:sp>
      <p:sp>
        <p:nvSpPr>
          <p:cNvPr id="7" name="TextBox 6">
            <a:extLst>
              <a:ext uri="{FF2B5EF4-FFF2-40B4-BE49-F238E27FC236}">
                <a16:creationId xmlns:a16="http://schemas.microsoft.com/office/drawing/2014/main" id="{8626934C-7965-834F-94AA-CCF9A1DE2D9C}"/>
              </a:ext>
            </a:extLst>
          </p:cNvPr>
          <p:cNvSpPr txBox="1"/>
          <p:nvPr/>
        </p:nvSpPr>
        <p:spPr>
          <a:xfrm>
            <a:off x="472988" y="1734956"/>
            <a:ext cx="6454588" cy="2246769"/>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GB" sz="2000" dirty="0">
                <a:latin typeface="Avenir Book" panose="02000503020000020003" pitchFamily="2" charset="0"/>
              </a:rPr>
              <a:t>Challenges are common – everyone has them</a:t>
            </a:r>
          </a:p>
          <a:p>
            <a:pPr marL="285750" indent="-285750">
              <a:lnSpc>
                <a:spcPct val="150000"/>
              </a:lnSpc>
              <a:buFont typeface="Arial" panose="020B0604020202020204" pitchFamily="34" charset="0"/>
              <a:buChar char="•"/>
            </a:pPr>
            <a:r>
              <a:rPr lang="en-GB" sz="2000" dirty="0">
                <a:latin typeface="Avenir Book" panose="02000503020000020003" pitchFamily="2" charset="0"/>
              </a:rPr>
              <a:t>Physical, social and regulatory contexts influence perceptions of Open Science and ability to engage in Open Science activities</a:t>
            </a:r>
          </a:p>
          <a:p>
            <a:endParaRPr lang="en-GB" sz="2000" dirty="0">
              <a:latin typeface="Avenir Book" panose="02000503020000020003" pitchFamily="2" charset="0"/>
            </a:endParaRPr>
          </a:p>
        </p:txBody>
      </p:sp>
      <p:sp>
        <p:nvSpPr>
          <p:cNvPr id="4" name="Content Placeholder 2"/>
          <p:cNvSpPr txBox="1">
            <a:spLocks/>
          </p:cNvSpPr>
          <p:nvPr/>
        </p:nvSpPr>
        <p:spPr>
          <a:xfrm>
            <a:off x="-332396" y="4140480"/>
            <a:ext cx="7729728" cy="662347"/>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109728" indent="0" algn="ctr">
              <a:buFont typeface="Arial" panose="020B0604020202020204" pitchFamily="34" charset="0"/>
              <a:buNone/>
            </a:pPr>
            <a:r>
              <a:rPr lang="en-US" sz="2000" b="1" i="1" dirty="0">
                <a:latin typeface="Avenir Book" panose="02000503020000020003" pitchFamily="2" charset="0"/>
              </a:rPr>
              <a:t>SA1/3: </a:t>
            </a:r>
            <a:r>
              <a:rPr lang="en-US" sz="2000" i="1" dirty="0">
                <a:latin typeface="Avenir Book" panose="02000503020000020003" pitchFamily="2" charset="0"/>
              </a:rPr>
              <a:t>I think it leads to better science </a:t>
            </a:r>
          </a:p>
          <a:p>
            <a:pPr marL="109728" indent="0" algn="ctr">
              <a:buFont typeface="Arial" panose="020B0604020202020204" pitchFamily="34" charset="0"/>
              <a:buNone/>
            </a:pPr>
            <a:endParaRPr lang="en-US" sz="2000" i="1" dirty="0">
              <a:latin typeface="Avenir Book" panose="02000503020000020003" pitchFamily="2" charset="0"/>
            </a:endParaRPr>
          </a:p>
          <a:p>
            <a:pPr marL="109728" indent="0" algn="ctr">
              <a:buFont typeface="Arial" panose="020B0604020202020204" pitchFamily="34" charset="0"/>
              <a:buNone/>
            </a:pPr>
            <a:endParaRPr lang="en-US" sz="2000" i="1" dirty="0">
              <a:latin typeface="Avenir Book" panose="02000503020000020003" pitchFamily="2" charset="0"/>
            </a:endParaRPr>
          </a:p>
          <a:p>
            <a:pPr marL="109728" indent="0" algn="ctr">
              <a:buFont typeface="Arial" panose="020B0604020202020204" pitchFamily="34" charset="0"/>
              <a:buNone/>
            </a:pPr>
            <a:endParaRPr lang="en-US" sz="2000" dirty="0">
              <a:latin typeface="Avenir Book" panose="02000503020000020003" pitchFamily="2" charset="0"/>
            </a:endParaRPr>
          </a:p>
          <a:p>
            <a:endParaRPr lang="en-US" sz="2000" dirty="0">
              <a:latin typeface="Avenir Book" panose="02000503020000020003" pitchFamily="2" charset="0"/>
            </a:endParaRPr>
          </a:p>
        </p:txBody>
      </p:sp>
      <p:sp>
        <p:nvSpPr>
          <p:cNvPr id="3" name="TextBox 2"/>
          <p:cNvSpPr txBox="1"/>
          <p:nvPr/>
        </p:nvSpPr>
        <p:spPr>
          <a:xfrm>
            <a:off x="-174291" y="5379098"/>
            <a:ext cx="7413518" cy="400110"/>
          </a:xfrm>
          <a:prstGeom prst="rect">
            <a:avLst/>
          </a:prstGeom>
          <a:noFill/>
        </p:spPr>
        <p:txBody>
          <a:bodyPr wrap="square" rtlCol="0">
            <a:spAutoFit/>
          </a:bodyPr>
          <a:lstStyle/>
          <a:p>
            <a:pPr algn="ctr"/>
            <a:r>
              <a:rPr lang="en-US" sz="2000" b="1" i="1" dirty="0">
                <a:latin typeface="Avenir Book" panose="02000503020000020003" pitchFamily="2" charset="0"/>
              </a:rPr>
              <a:t>KY1/1:</a:t>
            </a:r>
            <a:r>
              <a:rPr lang="en-US" sz="2000" i="1" dirty="0">
                <a:latin typeface="Avenir Book" panose="02000503020000020003" pitchFamily="2" charset="0"/>
              </a:rPr>
              <a:t> I won’t release data unless I first of all publish</a:t>
            </a:r>
            <a:endParaRPr lang="en-US" sz="2000" dirty="0">
              <a:latin typeface="Avenir Book" panose="02000503020000020003" pitchFamily="2" charset="0"/>
            </a:endParaRPr>
          </a:p>
        </p:txBody>
      </p:sp>
      <p:cxnSp>
        <p:nvCxnSpPr>
          <p:cNvPr id="5" name="Straight Arrow Connector 4" descr="Arrow going both ways"/>
          <p:cNvCxnSpPr>
            <a:cxnSpLocks/>
          </p:cNvCxnSpPr>
          <p:nvPr/>
        </p:nvCxnSpPr>
        <p:spPr>
          <a:xfrm>
            <a:off x="3519405" y="4536437"/>
            <a:ext cx="0" cy="626568"/>
          </a:xfrm>
          <a:prstGeom prst="straightConnector1">
            <a:avLst/>
          </a:prstGeom>
          <a:ln w="38100">
            <a:headEnd type="triangle"/>
            <a:tailEnd type="triangle"/>
          </a:ln>
        </p:spPr>
        <p:style>
          <a:lnRef idx="1">
            <a:schemeClr val="accent4"/>
          </a:lnRef>
          <a:fillRef idx="0">
            <a:schemeClr val="accent4"/>
          </a:fillRef>
          <a:effectRef idx="0">
            <a:schemeClr val="accent4"/>
          </a:effectRef>
          <a:fontRef idx="minor">
            <a:schemeClr val="tx1"/>
          </a:fontRef>
        </p:style>
      </p:cxnSp>
      <p:pic>
        <p:nvPicPr>
          <p:cNvPr id="10" name="Picture 9" descr="Cartoon of hands holding signs that say &quot;yes&quot; and &quot;no&quot;">
            <a:extLst>
              <a:ext uri="{FF2B5EF4-FFF2-40B4-BE49-F238E27FC236}">
                <a16:creationId xmlns:a16="http://schemas.microsoft.com/office/drawing/2014/main" id="{6598D1D9-9AC2-7E45-AA80-09EC90C525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75041" y="2069238"/>
            <a:ext cx="4786123" cy="3694887"/>
          </a:xfrm>
          <a:prstGeom prst="rect">
            <a:avLst/>
          </a:prstGeom>
        </p:spPr>
      </p:pic>
      <p:sp>
        <p:nvSpPr>
          <p:cNvPr id="14" name="Rectangle 13">
            <a:extLst>
              <a:ext uri="{FF2B5EF4-FFF2-40B4-BE49-F238E27FC236}">
                <a16:creationId xmlns:a16="http://schemas.microsoft.com/office/drawing/2014/main" id="{2F23EB75-8131-2141-9AAB-38A89C9AEE7F}"/>
              </a:ext>
              <a:ext uri="{C183D7F6-B498-43B3-948B-1728B52AA6E4}">
                <adec:decorative xmlns:adec="http://schemas.microsoft.com/office/drawing/2017/decorative" val="1"/>
              </a:ext>
            </a:extLst>
          </p:cNvPr>
          <p:cNvSpPr/>
          <p:nvPr/>
        </p:nvSpPr>
        <p:spPr>
          <a:xfrm>
            <a:off x="502473" y="4092428"/>
            <a:ext cx="6080303" cy="1686780"/>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3" name="Straight Connector 12">
            <a:extLst>
              <a:ext uri="{FF2B5EF4-FFF2-40B4-BE49-F238E27FC236}">
                <a16:creationId xmlns:a16="http://schemas.microsoft.com/office/drawing/2014/main" id="{4B5A0D79-0EC9-785A-9492-2AD4428BB562}"/>
              </a:ext>
              <a:ext uri="{C183D7F6-B498-43B3-948B-1728B52AA6E4}">
                <adec:decorative xmlns:adec="http://schemas.microsoft.com/office/drawing/2017/decorative" val="1"/>
              </a:ext>
            </a:extLst>
          </p:cNvPr>
          <p:cNvCxnSpPr>
            <a:cxnSpLocks/>
          </p:cNvCxnSpPr>
          <p:nvPr/>
        </p:nvCxnSpPr>
        <p:spPr>
          <a:xfrm>
            <a:off x="428625" y="1138490"/>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0329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5C327DB-64A1-F04C-8EB3-5858628C1A4B}"/>
              </a:ext>
              <a:ext uri="{C183D7F6-B498-43B3-948B-1728B52AA6E4}">
                <adec:decorative xmlns:adec="http://schemas.microsoft.com/office/drawing/2017/decorative" val="1"/>
              </a:ext>
            </a:extLst>
          </p:cNvPr>
          <p:cNvSpPr/>
          <p:nvPr/>
        </p:nvSpPr>
        <p:spPr>
          <a:xfrm>
            <a:off x="0" y="0"/>
            <a:ext cx="12192000" cy="68580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Text Placeholder 2">
            <a:extLst>
              <a:ext uri="{FF2B5EF4-FFF2-40B4-BE49-F238E27FC236}">
                <a16:creationId xmlns:a16="http://schemas.microsoft.com/office/drawing/2014/main" id="{C0D359EA-D829-1043-B6FC-71A01D3EC352}"/>
              </a:ext>
            </a:extLst>
          </p:cNvPr>
          <p:cNvSpPr>
            <a:spLocks noGrp="1"/>
          </p:cNvSpPr>
          <p:nvPr>
            <p:ph type="body" idx="1"/>
          </p:nvPr>
        </p:nvSpPr>
        <p:spPr>
          <a:xfrm>
            <a:off x="415600" y="1300162"/>
            <a:ext cx="5781005" cy="5314951"/>
          </a:xfrm>
        </p:spPr>
        <p:txBody>
          <a:bodyPr>
            <a:normAutofit/>
          </a:bodyPr>
          <a:lstStyle/>
          <a:p>
            <a:pPr marL="152396" indent="0">
              <a:buNone/>
            </a:pPr>
            <a:endParaRPr lang="en-GB" dirty="0">
              <a:latin typeface="Avenir Book" panose="02000503020000020003" pitchFamily="2" charset="0"/>
            </a:endParaRPr>
          </a:p>
          <a:p>
            <a:pPr marL="152396" indent="0">
              <a:buNone/>
            </a:pPr>
            <a:r>
              <a:rPr lang="en-GB" sz="2000" dirty="0">
                <a:solidFill>
                  <a:schemeClr val="tx1"/>
                </a:solidFill>
                <a:latin typeface="Avenir Book" panose="02000503020000020003" pitchFamily="2" charset="0"/>
              </a:rPr>
              <a:t>What specific challenges do you anticipate encountering when you return home in terms of your data work?</a:t>
            </a:r>
          </a:p>
          <a:p>
            <a:pPr lvl="1"/>
            <a:r>
              <a:rPr lang="en-GB" dirty="0">
                <a:solidFill>
                  <a:schemeClr val="tx1"/>
                </a:solidFill>
                <a:latin typeface="Avenir Book" panose="02000503020000020003" pitchFamily="2" charset="0"/>
              </a:rPr>
              <a:t>Think about specific, or general challenges. Take 10 minutes to write some ideas down in the </a:t>
            </a:r>
            <a:r>
              <a:rPr lang="en-GB" dirty="0" err="1">
                <a:solidFill>
                  <a:schemeClr val="tx1"/>
                </a:solidFill>
                <a:latin typeface="Avenir Book" panose="02000503020000020003" pitchFamily="2" charset="0"/>
              </a:rPr>
              <a:t>googledoc</a:t>
            </a:r>
            <a:r>
              <a:rPr lang="en-GB" dirty="0">
                <a:solidFill>
                  <a:schemeClr val="tx1"/>
                </a:solidFill>
                <a:latin typeface="Avenir Book" panose="02000503020000020003" pitchFamily="2" charset="0"/>
              </a:rPr>
              <a:t>.</a:t>
            </a:r>
          </a:p>
          <a:p>
            <a:pPr lvl="1"/>
            <a:r>
              <a:rPr lang="en-GB" dirty="0">
                <a:solidFill>
                  <a:schemeClr val="tx1"/>
                </a:solidFill>
                <a:latin typeface="Avenir Book" panose="02000503020000020003" pitchFamily="2" charset="0"/>
                <a:hlinkClick r:id="rId3"/>
              </a:rPr>
              <a:t>https://tinyurl.com</a:t>
            </a:r>
            <a:r>
              <a:rPr lang="en-GB">
                <a:solidFill>
                  <a:schemeClr val="tx1"/>
                </a:solidFill>
                <a:latin typeface="Avenir Book" panose="02000503020000020003" pitchFamily="2" charset="0"/>
                <a:hlinkClick r:id="rId3"/>
              </a:rPr>
              <a:t>/8fk8af5m</a:t>
            </a:r>
            <a:r>
              <a:rPr lang="en-GB">
                <a:solidFill>
                  <a:schemeClr val="tx1"/>
                </a:solidFill>
                <a:latin typeface="Avenir Book" panose="02000503020000020003" pitchFamily="2" charset="0"/>
              </a:rPr>
              <a:t> </a:t>
            </a:r>
            <a:endParaRPr lang="en-GB" dirty="0">
              <a:solidFill>
                <a:schemeClr val="tx1"/>
              </a:solidFill>
              <a:latin typeface="Avenir Book" panose="02000503020000020003" pitchFamily="2" charset="0"/>
            </a:endParaRPr>
          </a:p>
        </p:txBody>
      </p:sp>
      <p:pic>
        <p:nvPicPr>
          <p:cNvPr id="5" name="Picture 4" descr="Image of previous ethics exercise results">
            <a:extLst>
              <a:ext uri="{FF2B5EF4-FFF2-40B4-BE49-F238E27FC236}">
                <a16:creationId xmlns:a16="http://schemas.microsoft.com/office/drawing/2014/main" id="{67284950-6987-275B-46B1-CD3C74C2A93C}"/>
              </a:ext>
            </a:extLst>
          </p:cNvPr>
          <p:cNvPicPr>
            <a:picLocks noChangeAspect="1"/>
          </p:cNvPicPr>
          <p:nvPr/>
        </p:nvPicPr>
        <p:blipFill>
          <a:blip r:embed="rId4"/>
          <a:stretch>
            <a:fillRect/>
          </a:stretch>
        </p:blipFill>
        <p:spPr>
          <a:xfrm rot="5400000">
            <a:off x="6496393" y="1924322"/>
            <a:ext cx="5638407" cy="4228805"/>
          </a:xfrm>
          <a:prstGeom prst="rect">
            <a:avLst/>
          </a:prstGeom>
        </p:spPr>
      </p:pic>
      <p:sp>
        <p:nvSpPr>
          <p:cNvPr id="6" name="Title 4">
            <a:extLst>
              <a:ext uri="{FF2B5EF4-FFF2-40B4-BE49-F238E27FC236}">
                <a16:creationId xmlns:a16="http://schemas.microsoft.com/office/drawing/2014/main" id="{F00A292E-7775-9F44-AE37-E1FD1448165A}"/>
              </a:ext>
            </a:extLst>
          </p:cNvPr>
          <p:cNvSpPr>
            <a:spLocks noGrp="1"/>
          </p:cNvSpPr>
          <p:nvPr>
            <p:ph type="title"/>
          </p:nvPr>
        </p:nvSpPr>
        <p:spPr>
          <a:xfrm>
            <a:off x="428625" y="323526"/>
            <a:ext cx="11360800" cy="763600"/>
          </a:xfrm>
        </p:spPr>
        <p:txBody>
          <a:bodyPr>
            <a:noAutofit/>
          </a:bodyPr>
          <a:lstStyle/>
          <a:p>
            <a:r>
              <a:rPr lang="en-GB" sz="3200" b="1" dirty="0">
                <a:latin typeface="Avenir Book" panose="02000503020000020003" pitchFamily="2" charset="0"/>
              </a:rPr>
              <a:t>Experiencing Challenges is Normal</a:t>
            </a:r>
          </a:p>
        </p:txBody>
      </p:sp>
    </p:spTree>
    <p:extLst>
      <p:ext uri="{BB962C8B-B14F-4D97-AF65-F5344CB8AC3E}">
        <p14:creationId xmlns:p14="http://schemas.microsoft.com/office/powerpoint/2010/main" val="4227560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4">
            <a:extLst>
              <a:ext uri="{FF2B5EF4-FFF2-40B4-BE49-F238E27FC236}">
                <a16:creationId xmlns:a16="http://schemas.microsoft.com/office/drawing/2014/main" id="{9A5C76B9-9B42-E545-ACA6-B5C5D5BAB360}"/>
              </a:ext>
            </a:extLst>
          </p:cNvPr>
          <p:cNvSpPr>
            <a:spLocks noGrp="1"/>
          </p:cNvSpPr>
          <p:nvPr>
            <p:ph type="title"/>
          </p:nvPr>
        </p:nvSpPr>
        <p:spPr>
          <a:xfrm>
            <a:off x="428625" y="357983"/>
            <a:ext cx="11360800" cy="763600"/>
          </a:xfrm>
        </p:spPr>
        <p:txBody>
          <a:bodyPr>
            <a:noAutofit/>
          </a:bodyPr>
          <a:lstStyle/>
          <a:p>
            <a:r>
              <a:rPr lang="en-GB" sz="3200" b="1" dirty="0">
                <a:latin typeface="Avenir Book" panose="02000503020000020003" pitchFamily="2" charset="0"/>
              </a:rPr>
              <a:t>It’s OK To Have Challenges</a:t>
            </a:r>
          </a:p>
        </p:txBody>
      </p:sp>
      <p:sp>
        <p:nvSpPr>
          <p:cNvPr id="3" name="Text Placeholder 2">
            <a:extLst>
              <a:ext uri="{FF2B5EF4-FFF2-40B4-BE49-F238E27FC236}">
                <a16:creationId xmlns:a16="http://schemas.microsoft.com/office/drawing/2014/main" id="{C9C96746-C1D8-3042-8E80-6E81EFC78E04}"/>
              </a:ext>
            </a:extLst>
          </p:cNvPr>
          <p:cNvSpPr>
            <a:spLocks noGrp="1"/>
          </p:cNvSpPr>
          <p:nvPr>
            <p:ph type="body" idx="1"/>
          </p:nvPr>
        </p:nvSpPr>
        <p:spPr>
          <a:xfrm>
            <a:off x="610472" y="1536632"/>
            <a:ext cx="8263705" cy="5089019"/>
          </a:xfrm>
        </p:spPr>
        <p:txBody>
          <a:bodyPr>
            <a:normAutofit/>
          </a:bodyPr>
          <a:lstStyle/>
          <a:p>
            <a:pPr>
              <a:lnSpc>
                <a:spcPct val="150000"/>
              </a:lnSpc>
            </a:pPr>
            <a:r>
              <a:rPr lang="en-GB" sz="2000" dirty="0">
                <a:solidFill>
                  <a:schemeClr val="tx1"/>
                </a:solidFill>
                <a:latin typeface="Avenir Book" panose="02000503020000020003" pitchFamily="2" charset="0"/>
              </a:rPr>
              <a:t>Challenges can be categorized into a number of different areas:</a:t>
            </a:r>
          </a:p>
          <a:p>
            <a:pPr marL="1253047" lvl="1" indent="-457200">
              <a:lnSpc>
                <a:spcPct val="150000"/>
              </a:lnSpc>
              <a:buFont typeface="+mj-lt"/>
              <a:buAutoNum type="arabicPeriod"/>
            </a:pPr>
            <a:r>
              <a:rPr lang="en-GB" dirty="0">
                <a:solidFill>
                  <a:schemeClr val="tx1"/>
                </a:solidFill>
                <a:latin typeface="Avenir Book" panose="02000503020000020003" pitchFamily="2" charset="0"/>
              </a:rPr>
              <a:t>Cultural resistance and lack of institutional/peer support</a:t>
            </a:r>
          </a:p>
          <a:p>
            <a:pPr marL="1253047" lvl="1" indent="-457200">
              <a:lnSpc>
                <a:spcPct val="150000"/>
              </a:lnSpc>
              <a:buFont typeface="+mj-lt"/>
              <a:buAutoNum type="arabicPeriod"/>
            </a:pPr>
            <a:r>
              <a:rPr lang="en-GB" dirty="0">
                <a:solidFill>
                  <a:schemeClr val="tx1"/>
                </a:solidFill>
                <a:latin typeface="Avenir Book" panose="02000503020000020003" pitchFamily="2" charset="0"/>
              </a:rPr>
              <a:t> Resource limitations</a:t>
            </a:r>
          </a:p>
          <a:p>
            <a:pPr marL="1253047" lvl="1" indent="-457200">
              <a:lnSpc>
                <a:spcPct val="150000"/>
              </a:lnSpc>
              <a:buFont typeface="+mj-lt"/>
              <a:buAutoNum type="arabicPeriod"/>
            </a:pPr>
            <a:r>
              <a:rPr lang="en-GB" dirty="0">
                <a:solidFill>
                  <a:schemeClr val="tx1"/>
                </a:solidFill>
                <a:latin typeface="Avenir Book" panose="02000503020000020003" pitchFamily="2" charset="0"/>
              </a:rPr>
              <a:t>Personal concerns</a:t>
            </a:r>
          </a:p>
          <a:p>
            <a:pPr marL="643462" indent="-457200">
              <a:lnSpc>
                <a:spcPct val="150000"/>
              </a:lnSpc>
            </a:pPr>
            <a:r>
              <a:rPr lang="en-GB" sz="2000" dirty="0">
                <a:solidFill>
                  <a:schemeClr val="tx1"/>
                </a:solidFill>
                <a:latin typeface="Avenir Book" panose="02000503020000020003" pitchFamily="2" charset="0"/>
              </a:rPr>
              <a:t>Challenges are not insurmountable – many resources can help address them</a:t>
            </a:r>
          </a:p>
          <a:p>
            <a:pPr marL="643462" indent="-457200">
              <a:lnSpc>
                <a:spcPct val="150000"/>
              </a:lnSpc>
            </a:pPr>
            <a:endParaRPr lang="en-GB" dirty="0">
              <a:solidFill>
                <a:schemeClr val="tx1"/>
              </a:solidFill>
              <a:latin typeface="Avenir Book" panose="02000503020000020003" pitchFamily="2" charset="0"/>
            </a:endParaRPr>
          </a:p>
        </p:txBody>
      </p:sp>
      <p:pic>
        <p:nvPicPr>
          <p:cNvPr id="9" name="Picture 8" descr="Cartoon hand with phrase &quot;it's ok&quot; on it">
            <a:extLst>
              <a:ext uri="{FF2B5EF4-FFF2-40B4-BE49-F238E27FC236}">
                <a16:creationId xmlns:a16="http://schemas.microsoft.com/office/drawing/2014/main" id="{0F58E1D7-9F2B-3C41-9954-54CF302F52E1}"/>
              </a:ext>
            </a:extLst>
          </p:cNvPr>
          <p:cNvPicPr>
            <a:picLocks noChangeAspect="1"/>
          </p:cNvPicPr>
          <p:nvPr/>
        </p:nvPicPr>
        <p:blipFill>
          <a:blip r:embed="rId3"/>
          <a:stretch>
            <a:fillRect/>
          </a:stretch>
        </p:blipFill>
        <p:spPr>
          <a:xfrm>
            <a:off x="8662521" y="2000050"/>
            <a:ext cx="3305362" cy="4400132"/>
          </a:xfrm>
          <a:prstGeom prst="rect">
            <a:avLst/>
          </a:prstGeom>
        </p:spPr>
      </p:pic>
      <p:cxnSp>
        <p:nvCxnSpPr>
          <p:cNvPr id="6" name="Straight Connector 5">
            <a:extLst>
              <a:ext uri="{FF2B5EF4-FFF2-40B4-BE49-F238E27FC236}">
                <a16:creationId xmlns:a16="http://schemas.microsoft.com/office/drawing/2014/main" id="{81937541-2CB6-4465-8DE7-14C38461C539}"/>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86399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40946-8682-E140-87EF-181AB0971390}"/>
              </a:ext>
            </a:extLst>
          </p:cNvPr>
          <p:cNvSpPr>
            <a:spLocks noGrp="1"/>
          </p:cNvSpPr>
          <p:nvPr>
            <p:ph type="title"/>
          </p:nvPr>
        </p:nvSpPr>
        <p:spPr>
          <a:xfrm>
            <a:off x="285749" y="366765"/>
            <a:ext cx="12595862" cy="763600"/>
          </a:xfrm>
        </p:spPr>
        <p:txBody>
          <a:bodyPr>
            <a:noAutofit/>
          </a:bodyPr>
          <a:lstStyle/>
          <a:p>
            <a:r>
              <a:rPr lang="en-GB" sz="3200" b="1" dirty="0">
                <a:latin typeface="Avenir Book" panose="02000503020000020003" pitchFamily="2" charset="0"/>
              </a:rPr>
              <a:t>1. </a:t>
            </a:r>
            <a:r>
              <a:rPr lang="en-GB" sz="3200" b="1" dirty="0">
                <a:solidFill>
                  <a:schemeClr val="tx1"/>
                </a:solidFill>
                <a:latin typeface="Avenir Book" panose="02000503020000020003" pitchFamily="2" charset="0"/>
              </a:rPr>
              <a:t>Cultural Resistance and Lack of Support</a:t>
            </a:r>
            <a:br>
              <a:rPr lang="en-GB" sz="3200" b="1" dirty="0">
                <a:solidFill>
                  <a:schemeClr val="tx1"/>
                </a:solidFill>
                <a:latin typeface="Avenir Book" panose="02000503020000020003" pitchFamily="2" charset="0"/>
              </a:rPr>
            </a:br>
            <a:r>
              <a:rPr lang="en-GB" sz="3200" b="1" dirty="0">
                <a:latin typeface="Avenir Book" panose="02000503020000020003" pitchFamily="2" charset="0"/>
              </a:rPr>
              <a:t> </a:t>
            </a:r>
          </a:p>
        </p:txBody>
      </p:sp>
      <p:sp>
        <p:nvSpPr>
          <p:cNvPr id="3" name="Text Placeholder 2">
            <a:extLst>
              <a:ext uri="{FF2B5EF4-FFF2-40B4-BE49-F238E27FC236}">
                <a16:creationId xmlns:a16="http://schemas.microsoft.com/office/drawing/2014/main" id="{FF136074-EC12-8041-ACCF-3ED08A472D26}"/>
              </a:ext>
            </a:extLst>
          </p:cNvPr>
          <p:cNvSpPr>
            <a:spLocks noGrp="1"/>
          </p:cNvSpPr>
          <p:nvPr>
            <p:ph type="body" idx="1"/>
          </p:nvPr>
        </p:nvSpPr>
        <p:spPr>
          <a:xfrm>
            <a:off x="428625" y="1434668"/>
            <a:ext cx="6155055" cy="5257680"/>
          </a:xfrm>
        </p:spPr>
        <p:txBody>
          <a:bodyPr>
            <a:normAutofit lnSpcReduction="10000"/>
          </a:bodyPr>
          <a:lstStyle/>
          <a:p>
            <a:r>
              <a:rPr lang="en-GB" sz="2200" dirty="0">
                <a:solidFill>
                  <a:schemeClr val="tx1"/>
                </a:solidFill>
                <a:latin typeface="Avenir Book" panose="02000503020000020003" pitchFamily="2" charset="0"/>
              </a:rPr>
              <a:t>A quick background:</a:t>
            </a:r>
          </a:p>
          <a:p>
            <a:pPr lvl="1"/>
            <a:r>
              <a:rPr lang="en-GB" sz="1900" dirty="0">
                <a:solidFill>
                  <a:schemeClr val="tx1"/>
                </a:solidFill>
                <a:latin typeface="Avenir Book" panose="02000503020000020003" pitchFamily="2" charset="0"/>
              </a:rPr>
              <a:t>Inherited colonial academic systems</a:t>
            </a:r>
          </a:p>
          <a:p>
            <a:pPr lvl="1"/>
            <a:r>
              <a:rPr lang="en-GB" sz="1900" dirty="0">
                <a:solidFill>
                  <a:schemeClr val="tx1"/>
                </a:solidFill>
                <a:latin typeface="Avenir Book" panose="02000503020000020003" pitchFamily="2" charset="0"/>
              </a:rPr>
              <a:t>Historic lack of funding and resources limiting research scope</a:t>
            </a:r>
          </a:p>
          <a:p>
            <a:pPr lvl="1"/>
            <a:r>
              <a:rPr lang="en-GB" sz="1900" dirty="0">
                <a:solidFill>
                  <a:schemeClr val="tx1"/>
                </a:solidFill>
                <a:latin typeface="Avenir Book" panose="02000503020000020003" pitchFamily="2" charset="0"/>
              </a:rPr>
              <a:t>“Parachute research”</a:t>
            </a:r>
          </a:p>
          <a:p>
            <a:r>
              <a:rPr lang="en-GB" sz="2200" dirty="0">
                <a:solidFill>
                  <a:schemeClr val="tx1"/>
                </a:solidFill>
                <a:latin typeface="Avenir Book" panose="02000503020000020003" pitchFamily="2" charset="0"/>
              </a:rPr>
              <a:t>Problems include</a:t>
            </a:r>
          </a:p>
          <a:p>
            <a:pPr lvl="1"/>
            <a:r>
              <a:rPr lang="en-GB" sz="1900" dirty="0">
                <a:solidFill>
                  <a:schemeClr val="tx1"/>
                </a:solidFill>
                <a:latin typeface="Avenir Book" panose="02000503020000020003" pitchFamily="2" charset="0"/>
              </a:rPr>
              <a:t>Lack of institutional support</a:t>
            </a:r>
          </a:p>
          <a:p>
            <a:pPr lvl="1"/>
            <a:r>
              <a:rPr lang="en-GB" sz="1900" dirty="0">
                <a:solidFill>
                  <a:schemeClr val="tx1"/>
                </a:solidFill>
                <a:latin typeface="Avenir Book" panose="02000503020000020003" pitchFamily="2" charset="0"/>
              </a:rPr>
              <a:t>Lack of regulations/guidance</a:t>
            </a:r>
          </a:p>
          <a:p>
            <a:pPr lvl="1"/>
            <a:r>
              <a:rPr lang="en-GB" sz="1900" dirty="0">
                <a:solidFill>
                  <a:schemeClr val="tx1"/>
                </a:solidFill>
                <a:latin typeface="Avenir Book" panose="02000503020000020003" pitchFamily="2" charset="0"/>
              </a:rPr>
              <a:t>Lack of trust</a:t>
            </a:r>
          </a:p>
          <a:p>
            <a:pPr lvl="1"/>
            <a:r>
              <a:rPr lang="en-GB" sz="1900" dirty="0">
                <a:solidFill>
                  <a:schemeClr val="tx1"/>
                </a:solidFill>
                <a:latin typeface="Avenir Book" panose="02000503020000020003" pitchFamily="2" charset="0"/>
              </a:rPr>
              <a:t>Antiquated career assessment criteria</a:t>
            </a:r>
          </a:p>
        </p:txBody>
      </p:sp>
      <p:pic>
        <p:nvPicPr>
          <p:cNvPr id="5" name="Content Placeholder 5" descr="Image of scientists parachuting">
            <a:extLst>
              <a:ext uri="{FF2B5EF4-FFF2-40B4-BE49-F238E27FC236}">
                <a16:creationId xmlns:a16="http://schemas.microsoft.com/office/drawing/2014/main" id="{FF245252-8DE7-6D4A-ABB8-B24F715F6F97}"/>
              </a:ext>
            </a:extLst>
          </p:cNvPr>
          <p:cNvPicPr>
            <a:picLocks noChangeAspect="1"/>
          </p:cNvPicPr>
          <p:nvPr/>
        </p:nvPicPr>
        <p:blipFill>
          <a:blip r:embed="rId3"/>
          <a:stretch>
            <a:fillRect/>
          </a:stretch>
        </p:blipFill>
        <p:spPr>
          <a:xfrm>
            <a:off x="7350077" y="1319627"/>
            <a:ext cx="4221901" cy="2355376"/>
          </a:xfrm>
          <a:prstGeom prst="rect">
            <a:avLst/>
          </a:prstGeom>
        </p:spPr>
      </p:pic>
      <p:pic>
        <p:nvPicPr>
          <p:cNvPr id="6" name="Picture 5" descr="Image of a gravestone bearing words &quot;professor McWit didn't publish so perished&quot;">
            <a:extLst>
              <a:ext uri="{FF2B5EF4-FFF2-40B4-BE49-F238E27FC236}">
                <a16:creationId xmlns:a16="http://schemas.microsoft.com/office/drawing/2014/main" id="{4C42838D-F928-0A47-BAFC-4AC56639ECE2}"/>
              </a:ext>
            </a:extLst>
          </p:cNvPr>
          <p:cNvPicPr>
            <a:picLocks noChangeAspect="1"/>
          </p:cNvPicPr>
          <p:nvPr/>
        </p:nvPicPr>
        <p:blipFill>
          <a:blip r:embed="rId4"/>
          <a:stretch>
            <a:fillRect/>
          </a:stretch>
        </p:blipFill>
        <p:spPr>
          <a:xfrm>
            <a:off x="8016193" y="3675003"/>
            <a:ext cx="3174980" cy="3182997"/>
          </a:xfrm>
          <a:prstGeom prst="rect">
            <a:avLst/>
          </a:prstGeom>
        </p:spPr>
      </p:pic>
      <p:cxnSp>
        <p:nvCxnSpPr>
          <p:cNvPr id="7" name="Straight Connector 6">
            <a:extLst>
              <a:ext uri="{FF2B5EF4-FFF2-40B4-BE49-F238E27FC236}">
                <a16:creationId xmlns:a16="http://schemas.microsoft.com/office/drawing/2014/main" id="{E6AB7A45-3A92-6442-0459-745C5A4C0DFF}"/>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11999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625" y="264779"/>
            <a:ext cx="10515600" cy="954172"/>
          </a:xfrm>
        </p:spPr>
        <p:txBody>
          <a:bodyPr>
            <a:normAutofit/>
          </a:bodyPr>
          <a:lstStyle/>
          <a:p>
            <a:r>
              <a:rPr lang="en-GB" sz="3200" b="1" dirty="0">
                <a:latin typeface="Avenir Book" panose="02000503020000020003" pitchFamily="2" charset="0"/>
              </a:rPr>
              <a:t>1a. Getting Your Institution On Board</a:t>
            </a:r>
          </a:p>
        </p:txBody>
      </p:sp>
      <p:pic>
        <p:nvPicPr>
          <p:cNvPr id="9" name="Picture 8" descr="Image of distribution OA publishers around the world highlighting prevalence of OA publishers in the Global South">
            <a:extLst>
              <a:ext uri="{FF2B5EF4-FFF2-40B4-BE49-F238E27FC236}">
                <a16:creationId xmlns:a16="http://schemas.microsoft.com/office/drawing/2014/main" id="{72B6251D-CA29-214F-B655-4968A800DC8E}"/>
              </a:ext>
            </a:extLst>
          </p:cNvPr>
          <p:cNvPicPr>
            <a:picLocks noChangeAspect="1"/>
          </p:cNvPicPr>
          <p:nvPr/>
        </p:nvPicPr>
        <p:blipFill>
          <a:blip r:embed="rId3"/>
          <a:stretch>
            <a:fillRect/>
          </a:stretch>
        </p:blipFill>
        <p:spPr>
          <a:xfrm>
            <a:off x="131636" y="1339089"/>
            <a:ext cx="6862779" cy="3474416"/>
          </a:xfrm>
          <a:prstGeom prst="rect">
            <a:avLst/>
          </a:prstGeom>
        </p:spPr>
      </p:pic>
      <p:pic>
        <p:nvPicPr>
          <p:cNvPr id="7" name="Picture 6" descr="Logo of Plan S">
            <a:extLst>
              <a:ext uri="{FF2B5EF4-FFF2-40B4-BE49-F238E27FC236}">
                <a16:creationId xmlns:a16="http://schemas.microsoft.com/office/drawing/2014/main" id="{7F05110C-A5FA-3F4A-A23A-6D459D25C876}"/>
              </a:ext>
            </a:extLst>
          </p:cNvPr>
          <p:cNvPicPr>
            <a:picLocks noChangeAspect="1"/>
          </p:cNvPicPr>
          <p:nvPr/>
        </p:nvPicPr>
        <p:blipFill>
          <a:blip r:embed="rId4"/>
          <a:stretch>
            <a:fillRect/>
          </a:stretch>
        </p:blipFill>
        <p:spPr>
          <a:xfrm>
            <a:off x="528919" y="5190553"/>
            <a:ext cx="6222045" cy="1543453"/>
          </a:xfrm>
          <a:prstGeom prst="rect">
            <a:avLst/>
          </a:prstGeom>
        </p:spPr>
      </p:pic>
      <p:pic>
        <p:nvPicPr>
          <p:cNvPr id="11" name="Picture 10" descr="Image of the cover of the first edition of the Transactions of the Royal Society journal">
            <a:extLst>
              <a:ext uri="{FF2B5EF4-FFF2-40B4-BE49-F238E27FC236}">
                <a16:creationId xmlns:a16="http://schemas.microsoft.com/office/drawing/2014/main" id="{8F441D2E-7D11-264A-8791-B797FCFED767}"/>
              </a:ext>
            </a:extLst>
          </p:cNvPr>
          <p:cNvPicPr>
            <a:picLocks noChangeAspect="1"/>
          </p:cNvPicPr>
          <p:nvPr/>
        </p:nvPicPr>
        <p:blipFill>
          <a:blip r:embed="rId5"/>
          <a:stretch>
            <a:fillRect/>
          </a:stretch>
        </p:blipFill>
        <p:spPr>
          <a:xfrm>
            <a:off x="8483999" y="1339089"/>
            <a:ext cx="1787726" cy="2670714"/>
          </a:xfrm>
          <a:prstGeom prst="rect">
            <a:avLst/>
          </a:prstGeom>
        </p:spPr>
      </p:pic>
      <p:pic>
        <p:nvPicPr>
          <p:cNvPr id="4" name="Picture 3" descr="Bar graph showing increased citations of OA articles"/>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490544" y="4033218"/>
            <a:ext cx="3774635" cy="2718663"/>
          </a:xfrm>
          <a:prstGeom prst="rect">
            <a:avLst/>
          </a:prstGeom>
        </p:spPr>
      </p:pic>
      <p:sp>
        <p:nvSpPr>
          <p:cNvPr id="3" name="Content Placeholder 2">
            <a:extLst>
              <a:ext uri="{C183D7F6-B498-43B3-948B-1728B52AA6E4}">
                <adec:decorative xmlns:adec="http://schemas.microsoft.com/office/drawing/2017/decorative" val="1"/>
              </a:ext>
            </a:extLst>
          </p:cNvPr>
          <p:cNvSpPr>
            <a:spLocks noGrp="1"/>
          </p:cNvSpPr>
          <p:nvPr>
            <p:ph idx="1"/>
          </p:nvPr>
        </p:nvSpPr>
        <p:spPr>
          <a:xfrm>
            <a:off x="10554136" y="6184921"/>
            <a:ext cx="1723030" cy="549085"/>
          </a:xfrm>
        </p:spPr>
        <p:txBody>
          <a:bodyPr>
            <a:normAutofit/>
          </a:bodyPr>
          <a:lstStyle/>
          <a:p>
            <a:pPr marL="0" indent="0">
              <a:buNone/>
            </a:pPr>
            <a:r>
              <a:rPr lang="en-GB" sz="1800" dirty="0" err="1">
                <a:latin typeface="Avenir Book" panose="02000503020000020003" pitchFamily="2" charset="0"/>
              </a:rPr>
              <a:t>Piwowar</a:t>
            </a:r>
            <a:r>
              <a:rPr lang="en-GB" sz="1800" dirty="0">
                <a:latin typeface="Avenir Book" panose="02000503020000020003" pitchFamily="2" charset="0"/>
              </a:rPr>
              <a:t> 2018</a:t>
            </a:r>
          </a:p>
        </p:txBody>
      </p:sp>
      <p:cxnSp>
        <p:nvCxnSpPr>
          <p:cNvPr id="10" name="Straight Connector 9">
            <a:extLst>
              <a:ext uri="{FF2B5EF4-FFF2-40B4-BE49-F238E27FC236}">
                <a16:creationId xmlns:a16="http://schemas.microsoft.com/office/drawing/2014/main" id="{D7053AE6-353F-6556-F4AB-BA4B86FCDE85}"/>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37830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8460E-EF05-CA4B-A0CE-90714D45543D}"/>
              </a:ext>
            </a:extLst>
          </p:cNvPr>
          <p:cNvSpPr>
            <a:spLocks noGrp="1"/>
          </p:cNvSpPr>
          <p:nvPr>
            <p:ph type="title"/>
          </p:nvPr>
        </p:nvSpPr>
        <p:spPr>
          <a:xfrm>
            <a:off x="402575" y="263921"/>
            <a:ext cx="11360800" cy="763600"/>
          </a:xfrm>
        </p:spPr>
        <p:txBody>
          <a:bodyPr>
            <a:noAutofit/>
          </a:bodyPr>
          <a:lstStyle/>
          <a:p>
            <a:r>
              <a:rPr lang="en-GB" sz="3200" b="1" dirty="0">
                <a:latin typeface="Avenir Book" panose="02000503020000020003" pitchFamily="2" charset="0"/>
              </a:rPr>
              <a:t>1b. Getting Better Protection and Guidance</a:t>
            </a:r>
          </a:p>
        </p:txBody>
      </p:sp>
      <p:pic>
        <p:nvPicPr>
          <p:cNvPr id="5" name="Picture 4" descr="Logo of COPE">
            <a:extLst>
              <a:ext uri="{FF2B5EF4-FFF2-40B4-BE49-F238E27FC236}">
                <a16:creationId xmlns:a16="http://schemas.microsoft.com/office/drawing/2014/main" id="{47428B78-F6CD-4343-998B-346BC9D73C1D}"/>
              </a:ext>
            </a:extLst>
          </p:cNvPr>
          <p:cNvPicPr>
            <a:picLocks noChangeAspect="1"/>
          </p:cNvPicPr>
          <p:nvPr/>
        </p:nvPicPr>
        <p:blipFill>
          <a:blip r:embed="rId3"/>
          <a:stretch>
            <a:fillRect/>
          </a:stretch>
        </p:blipFill>
        <p:spPr>
          <a:xfrm>
            <a:off x="5592416" y="5061194"/>
            <a:ext cx="6376781" cy="1713960"/>
          </a:xfrm>
          <a:prstGeom prst="rect">
            <a:avLst/>
          </a:prstGeom>
        </p:spPr>
      </p:pic>
      <p:pic>
        <p:nvPicPr>
          <p:cNvPr id="6" name="Picture 5" descr="Data sharing agreements">
            <a:extLst>
              <a:ext uri="{FF2B5EF4-FFF2-40B4-BE49-F238E27FC236}">
                <a16:creationId xmlns:a16="http://schemas.microsoft.com/office/drawing/2014/main" id="{88EB3D95-E259-294D-819C-30D7583FE512}"/>
              </a:ext>
            </a:extLst>
          </p:cNvPr>
          <p:cNvPicPr>
            <a:picLocks noChangeAspect="1"/>
          </p:cNvPicPr>
          <p:nvPr/>
        </p:nvPicPr>
        <p:blipFill>
          <a:blip r:embed="rId4"/>
          <a:stretch>
            <a:fillRect/>
          </a:stretch>
        </p:blipFill>
        <p:spPr>
          <a:xfrm>
            <a:off x="6683650" y="4156860"/>
            <a:ext cx="4439039" cy="683738"/>
          </a:xfrm>
          <a:prstGeom prst="rect">
            <a:avLst/>
          </a:prstGeom>
        </p:spPr>
      </p:pic>
      <p:pic>
        <p:nvPicPr>
          <p:cNvPr id="7" name="Picture 6" descr="Logo of the research data alliance">
            <a:extLst>
              <a:ext uri="{FF2B5EF4-FFF2-40B4-BE49-F238E27FC236}">
                <a16:creationId xmlns:a16="http://schemas.microsoft.com/office/drawing/2014/main" id="{8CDB3060-95B3-4042-A964-4173B8BA0C97}"/>
              </a:ext>
            </a:extLst>
          </p:cNvPr>
          <p:cNvPicPr>
            <a:picLocks noChangeAspect="1"/>
          </p:cNvPicPr>
          <p:nvPr/>
        </p:nvPicPr>
        <p:blipFill>
          <a:blip r:embed="rId5"/>
          <a:stretch>
            <a:fillRect/>
          </a:stretch>
        </p:blipFill>
        <p:spPr>
          <a:xfrm>
            <a:off x="6566370" y="1348650"/>
            <a:ext cx="4673600" cy="2654300"/>
          </a:xfrm>
          <a:prstGeom prst="rect">
            <a:avLst/>
          </a:prstGeom>
        </p:spPr>
      </p:pic>
      <p:pic>
        <p:nvPicPr>
          <p:cNvPr id="8" name="Picture 7" descr="Cover of report: Open Data in a Big Data World">
            <a:extLst>
              <a:ext uri="{FF2B5EF4-FFF2-40B4-BE49-F238E27FC236}">
                <a16:creationId xmlns:a16="http://schemas.microsoft.com/office/drawing/2014/main" id="{1B622784-00B4-F245-8D08-371ACC76BD9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70515" y="1543121"/>
            <a:ext cx="4095855" cy="2342492"/>
          </a:xfrm>
          <a:prstGeom prst="rect">
            <a:avLst/>
          </a:prstGeom>
        </p:spPr>
      </p:pic>
      <p:cxnSp>
        <p:nvCxnSpPr>
          <p:cNvPr id="9" name="Straight Connector 8">
            <a:extLst>
              <a:ext uri="{FF2B5EF4-FFF2-40B4-BE49-F238E27FC236}">
                <a16:creationId xmlns:a16="http://schemas.microsoft.com/office/drawing/2014/main" id="{8FD69FDD-0B19-A2D2-EA26-CAC821E9FF05}"/>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pic>
        <p:nvPicPr>
          <p:cNvPr id="10" name="Google Shape;67;p14" descr="Creative Commons logo">
            <a:extLst>
              <a:ext uri="{FF2B5EF4-FFF2-40B4-BE49-F238E27FC236}">
                <a16:creationId xmlns:a16="http://schemas.microsoft.com/office/drawing/2014/main" id="{D8ED55D1-1E1A-FE48-4580-0B6A82C6E36C}"/>
              </a:ext>
            </a:extLst>
          </p:cNvPr>
          <p:cNvPicPr preferRelativeResize="0"/>
          <p:nvPr/>
        </p:nvPicPr>
        <p:blipFill>
          <a:blip r:embed="rId7">
            <a:alphaModFix/>
          </a:blip>
          <a:stretch>
            <a:fillRect/>
          </a:stretch>
        </p:blipFill>
        <p:spPr>
          <a:xfrm>
            <a:off x="3457860" y="5601350"/>
            <a:ext cx="2134556" cy="889501"/>
          </a:xfrm>
          <a:prstGeom prst="rect">
            <a:avLst/>
          </a:prstGeom>
          <a:noFill/>
          <a:ln>
            <a:noFill/>
          </a:ln>
        </p:spPr>
      </p:pic>
      <p:pic>
        <p:nvPicPr>
          <p:cNvPr id="11" name="Picture 10" descr="Logo of Think Check Submit">
            <a:extLst>
              <a:ext uri="{FF2B5EF4-FFF2-40B4-BE49-F238E27FC236}">
                <a16:creationId xmlns:a16="http://schemas.microsoft.com/office/drawing/2014/main" id="{E0CA82D0-618C-8C69-2765-ADDEF819250D}"/>
              </a:ext>
            </a:extLst>
          </p:cNvPr>
          <p:cNvPicPr>
            <a:picLocks noChangeAspect="1"/>
          </p:cNvPicPr>
          <p:nvPr/>
        </p:nvPicPr>
        <p:blipFill>
          <a:blip r:embed="rId8"/>
          <a:stretch>
            <a:fillRect/>
          </a:stretch>
        </p:blipFill>
        <p:spPr>
          <a:xfrm>
            <a:off x="112435" y="4594463"/>
            <a:ext cx="6413500" cy="723900"/>
          </a:xfrm>
          <a:prstGeom prst="rect">
            <a:avLst/>
          </a:prstGeom>
        </p:spPr>
      </p:pic>
      <p:pic>
        <p:nvPicPr>
          <p:cNvPr id="12" name="Picture 11" descr="Logo of DOAJ">
            <a:extLst>
              <a:ext uri="{FF2B5EF4-FFF2-40B4-BE49-F238E27FC236}">
                <a16:creationId xmlns:a16="http://schemas.microsoft.com/office/drawing/2014/main" id="{4D7E7855-5075-01B4-283B-E998413D4961}"/>
              </a:ext>
            </a:extLst>
          </p:cNvPr>
          <p:cNvPicPr>
            <a:picLocks noChangeAspect="1"/>
          </p:cNvPicPr>
          <p:nvPr/>
        </p:nvPicPr>
        <p:blipFill>
          <a:blip r:embed="rId9"/>
          <a:stretch>
            <a:fillRect/>
          </a:stretch>
        </p:blipFill>
        <p:spPr>
          <a:xfrm>
            <a:off x="222803" y="5693384"/>
            <a:ext cx="3184525" cy="706748"/>
          </a:xfrm>
          <a:prstGeom prst="rect">
            <a:avLst/>
          </a:prstGeom>
        </p:spPr>
      </p:pic>
      <p:pic>
        <p:nvPicPr>
          <p:cNvPr id="3" name="Picture 2" descr="Cover picture of the UNESCO Recommendation on Open Science">
            <a:extLst>
              <a:ext uri="{FF2B5EF4-FFF2-40B4-BE49-F238E27FC236}">
                <a16:creationId xmlns:a16="http://schemas.microsoft.com/office/drawing/2014/main" id="{F5C4D521-5C85-3F32-09E6-8168EEAFD5CA}"/>
              </a:ext>
            </a:extLst>
          </p:cNvPr>
          <p:cNvPicPr>
            <a:picLocks noChangeAspect="1"/>
          </p:cNvPicPr>
          <p:nvPr/>
        </p:nvPicPr>
        <p:blipFill>
          <a:blip r:embed="rId10"/>
          <a:stretch>
            <a:fillRect/>
          </a:stretch>
        </p:blipFill>
        <p:spPr>
          <a:xfrm>
            <a:off x="222803" y="1275258"/>
            <a:ext cx="2152155" cy="3059866"/>
          </a:xfrm>
          <a:prstGeom prst="rect">
            <a:avLst/>
          </a:prstGeom>
          <a:noFill/>
          <a:ln>
            <a:solidFill>
              <a:schemeClr val="tx1"/>
            </a:solidFill>
          </a:ln>
        </p:spPr>
      </p:pic>
    </p:spTree>
    <p:extLst>
      <p:ext uri="{BB962C8B-B14F-4D97-AF65-F5344CB8AC3E}">
        <p14:creationId xmlns:p14="http://schemas.microsoft.com/office/powerpoint/2010/main" val="41183608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C860D-2603-8CE7-4DB9-B3C01613E520}"/>
              </a:ext>
            </a:extLst>
          </p:cNvPr>
          <p:cNvSpPr>
            <a:spLocks noGrp="1"/>
          </p:cNvSpPr>
          <p:nvPr>
            <p:ph type="title"/>
          </p:nvPr>
        </p:nvSpPr>
        <p:spPr>
          <a:xfrm>
            <a:off x="428625" y="343932"/>
            <a:ext cx="10515600" cy="1325563"/>
          </a:xfrm>
        </p:spPr>
        <p:txBody>
          <a:bodyPr>
            <a:normAutofit/>
          </a:bodyPr>
          <a:lstStyle/>
          <a:p>
            <a:pPr rtl="0" eaLnBrk="1" latinLnBrk="0" hangingPunct="1"/>
            <a:r>
              <a:rPr lang="en-GB" sz="3200" b="1" kern="1200" dirty="0">
                <a:solidFill>
                  <a:srgbClr val="000000"/>
                </a:solidFill>
                <a:effectLst/>
                <a:latin typeface="Avenir Book" panose="02000503020000020003" pitchFamily="2" charset="0"/>
                <a:ea typeface="+mn-ea"/>
                <a:cs typeface="+mn-cs"/>
              </a:rPr>
              <a:t>1c. Getting Over Issues of Trust</a:t>
            </a:r>
            <a:endParaRPr lang="en-NL" sz="3200" dirty="0">
              <a:effectLst/>
            </a:endParaRPr>
          </a:p>
          <a:p>
            <a:endParaRPr lang="en-GB" sz="3200" dirty="0"/>
          </a:p>
        </p:txBody>
      </p:sp>
      <p:pic>
        <p:nvPicPr>
          <p:cNvPr id="10" name="Picture 9" descr="Image of the FAIR and CARE principles. FAIR: findable, accessible, interoperable, reusable. CARE: collective benefit, authority to control, responsibility, ethics">
            <a:extLst>
              <a:ext uri="{FF2B5EF4-FFF2-40B4-BE49-F238E27FC236}">
                <a16:creationId xmlns:a16="http://schemas.microsoft.com/office/drawing/2014/main" id="{67F40B17-6DAF-E845-A695-5B44C23D81E4}"/>
              </a:ext>
            </a:extLst>
          </p:cNvPr>
          <p:cNvPicPr>
            <a:picLocks noChangeAspect="1"/>
          </p:cNvPicPr>
          <p:nvPr/>
        </p:nvPicPr>
        <p:blipFill>
          <a:blip r:embed="rId3"/>
          <a:stretch>
            <a:fillRect/>
          </a:stretch>
        </p:blipFill>
        <p:spPr>
          <a:xfrm>
            <a:off x="5473700" y="1454537"/>
            <a:ext cx="5638800" cy="3358763"/>
          </a:xfrm>
          <a:prstGeom prst="rect">
            <a:avLst/>
          </a:prstGeom>
        </p:spPr>
      </p:pic>
      <p:pic>
        <p:nvPicPr>
          <p:cNvPr id="12" name="Picture 11" descr="Logo of COPE">
            <a:extLst>
              <a:ext uri="{FF2B5EF4-FFF2-40B4-BE49-F238E27FC236}">
                <a16:creationId xmlns:a16="http://schemas.microsoft.com/office/drawing/2014/main" id="{2A7573FF-DF50-BD44-8519-5BBADBA4203F}"/>
              </a:ext>
            </a:extLst>
          </p:cNvPr>
          <p:cNvPicPr>
            <a:picLocks noChangeAspect="1"/>
          </p:cNvPicPr>
          <p:nvPr/>
        </p:nvPicPr>
        <p:blipFill>
          <a:blip r:embed="rId4"/>
          <a:stretch>
            <a:fillRect/>
          </a:stretch>
        </p:blipFill>
        <p:spPr>
          <a:xfrm>
            <a:off x="4375150" y="4813300"/>
            <a:ext cx="7607300" cy="2044700"/>
          </a:xfrm>
          <a:prstGeom prst="rect">
            <a:avLst/>
          </a:prstGeom>
        </p:spPr>
      </p:pic>
      <p:pic>
        <p:nvPicPr>
          <p:cNvPr id="14" name="Picture 13" descr="Logo of Wellcome Trust">
            <a:extLst>
              <a:ext uri="{FF2B5EF4-FFF2-40B4-BE49-F238E27FC236}">
                <a16:creationId xmlns:a16="http://schemas.microsoft.com/office/drawing/2014/main" id="{7B8F1275-5B10-6144-B280-2AA21B4F158A}"/>
              </a:ext>
            </a:extLst>
          </p:cNvPr>
          <p:cNvPicPr>
            <a:picLocks noChangeAspect="1"/>
          </p:cNvPicPr>
          <p:nvPr/>
        </p:nvPicPr>
        <p:blipFill>
          <a:blip r:embed="rId5"/>
          <a:stretch>
            <a:fillRect/>
          </a:stretch>
        </p:blipFill>
        <p:spPr>
          <a:xfrm>
            <a:off x="1473200" y="1563993"/>
            <a:ext cx="3365500" cy="3004911"/>
          </a:xfrm>
          <a:prstGeom prst="rect">
            <a:avLst/>
          </a:prstGeom>
          <a:ln>
            <a:solidFill>
              <a:schemeClr val="tx1"/>
            </a:solidFill>
          </a:ln>
        </p:spPr>
      </p:pic>
      <p:pic>
        <p:nvPicPr>
          <p:cNvPr id="15" name="Picture 14" descr="Data sharing agreements">
            <a:extLst>
              <a:ext uri="{FF2B5EF4-FFF2-40B4-BE49-F238E27FC236}">
                <a16:creationId xmlns:a16="http://schemas.microsoft.com/office/drawing/2014/main" id="{F2E5DC35-9664-5E49-A612-46F585BC5192}"/>
              </a:ext>
            </a:extLst>
          </p:cNvPr>
          <p:cNvPicPr>
            <a:picLocks noChangeAspect="1"/>
          </p:cNvPicPr>
          <p:nvPr/>
        </p:nvPicPr>
        <p:blipFill>
          <a:blip r:embed="rId6"/>
          <a:stretch>
            <a:fillRect/>
          </a:stretch>
        </p:blipFill>
        <p:spPr>
          <a:xfrm>
            <a:off x="0" y="5424290"/>
            <a:ext cx="4439039" cy="683738"/>
          </a:xfrm>
          <a:prstGeom prst="rect">
            <a:avLst/>
          </a:prstGeom>
        </p:spPr>
      </p:pic>
      <p:cxnSp>
        <p:nvCxnSpPr>
          <p:cNvPr id="8" name="Straight Connector 7">
            <a:extLst>
              <a:ext uri="{FF2B5EF4-FFF2-40B4-BE49-F238E27FC236}">
                <a16:creationId xmlns:a16="http://schemas.microsoft.com/office/drawing/2014/main" id="{A2EA8487-3EBE-C6C0-0414-9C4BCC85F6F7}"/>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57014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C2482E3-BEE4-369B-9D62-05DF7695299D}"/>
              </a:ext>
            </a:extLst>
          </p:cNvPr>
          <p:cNvSpPr>
            <a:spLocks noGrp="1"/>
          </p:cNvSpPr>
          <p:nvPr>
            <p:ph type="title"/>
          </p:nvPr>
        </p:nvSpPr>
        <p:spPr>
          <a:xfrm>
            <a:off x="428625" y="331575"/>
            <a:ext cx="10515600" cy="1325563"/>
          </a:xfrm>
        </p:spPr>
        <p:txBody>
          <a:bodyPr>
            <a:normAutofit/>
          </a:bodyPr>
          <a:lstStyle/>
          <a:p>
            <a:pPr rtl="0" eaLnBrk="1" latinLnBrk="0" hangingPunct="1"/>
            <a:r>
              <a:rPr lang="en-GB" sz="3200" b="1" kern="1200" dirty="0">
                <a:solidFill>
                  <a:srgbClr val="000000"/>
                </a:solidFill>
                <a:effectLst/>
                <a:latin typeface="Avenir Book" panose="02000503020000020003" pitchFamily="2" charset="0"/>
                <a:ea typeface="+mn-ea"/>
                <a:cs typeface="+mn-cs"/>
              </a:rPr>
              <a:t>1d. Changing the Way We Assess Research Excellence</a:t>
            </a:r>
            <a:endParaRPr lang="en-NL" sz="3200" dirty="0">
              <a:effectLst/>
            </a:endParaRPr>
          </a:p>
          <a:p>
            <a:endParaRPr lang="en-GB" sz="3200" dirty="0"/>
          </a:p>
        </p:txBody>
      </p:sp>
      <p:cxnSp>
        <p:nvCxnSpPr>
          <p:cNvPr id="5" name="Straight Connector 4">
            <a:extLst>
              <a:ext uri="{FF2B5EF4-FFF2-40B4-BE49-F238E27FC236}">
                <a16:creationId xmlns:a16="http://schemas.microsoft.com/office/drawing/2014/main" id="{EBC5DF2F-942A-E9EA-3762-D33F04DCF473}"/>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pic>
        <p:nvPicPr>
          <p:cNvPr id="7" name="Picture 6" descr="Logo fo COARA">
            <a:extLst>
              <a:ext uri="{FF2B5EF4-FFF2-40B4-BE49-F238E27FC236}">
                <a16:creationId xmlns:a16="http://schemas.microsoft.com/office/drawing/2014/main" id="{744BEFD7-CB8D-840F-A3D6-D63B27F1EE38}"/>
              </a:ext>
            </a:extLst>
          </p:cNvPr>
          <p:cNvPicPr>
            <a:picLocks noChangeAspect="1"/>
          </p:cNvPicPr>
          <p:nvPr/>
        </p:nvPicPr>
        <p:blipFill>
          <a:blip r:embed="rId2"/>
          <a:stretch>
            <a:fillRect/>
          </a:stretch>
        </p:blipFill>
        <p:spPr>
          <a:xfrm>
            <a:off x="5993027" y="3272386"/>
            <a:ext cx="4433330" cy="1712878"/>
          </a:xfrm>
          <a:prstGeom prst="rect">
            <a:avLst/>
          </a:prstGeom>
        </p:spPr>
      </p:pic>
      <p:pic>
        <p:nvPicPr>
          <p:cNvPr id="9" name="Picture 8" descr="Logo of COARA: coalition for advancing research assessment">
            <a:extLst>
              <a:ext uri="{FF2B5EF4-FFF2-40B4-BE49-F238E27FC236}">
                <a16:creationId xmlns:a16="http://schemas.microsoft.com/office/drawing/2014/main" id="{2C0439A5-0F58-AD38-2716-A15FD3B20A1B}"/>
              </a:ext>
            </a:extLst>
          </p:cNvPr>
          <p:cNvPicPr>
            <a:picLocks noChangeAspect="1"/>
          </p:cNvPicPr>
          <p:nvPr/>
        </p:nvPicPr>
        <p:blipFill>
          <a:blip r:embed="rId3"/>
          <a:stretch>
            <a:fillRect/>
          </a:stretch>
        </p:blipFill>
        <p:spPr>
          <a:xfrm>
            <a:off x="3171825" y="4795206"/>
            <a:ext cx="7772400" cy="1937334"/>
          </a:xfrm>
          <a:prstGeom prst="rect">
            <a:avLst/>
          </a:prstGeom>
        </p:spPr>
      </p:pic>
      <p:pic>
        <p:nvPicPr>
          <p:cNvPr id="11" name="Picture 10" descr="Logo of DORA">
            <a:extLst>
              <a:ext uri="{FF2B5EF4-FFF2-40B4-BE49-F238E27FC236}">
                <a16:creationId xmlns:a16="http://schemas.microsoft.com/office/drawing/2014/main" id="{5EA4BA9E-1500-ABD0-4AA3-728086A3F71D}"/>
              </a:ext>
            </a:extLst>
          </p:cNvPr>
          <p:cNvPicPr>
            <a:picLocks noChangeAspect="1"/>
          </p:cNvPicPr>
          <p:nvPr/>
        </p:nvPicPr>
        <p:blipFill rotWithShape="1">
          <a:blip r:embed="rId4"/>
          <a:srcRect l="9474" r="4815"/>
          <a:stretch/>
        </p:blipFill>
        <p:spPr>
          <a:xfrm>
            <a:off x="322007" y="1094127"/>
            <a:ext cx="3595085" cy="3568083"/>
          </a:xfrm>
          <a:prstGeom prst="rect">
            <a:avLst/>
          </a:prstGeom>
        </p:spPr>
      </p:pic>
      <p:pic>
        <p:nvPicPr>
          <p:cNvPr id="13" name="Picture 12" descr="Screen shot of RDA group &quot;evaluation of research&quot;">
            <a:extLst>
              <a:ext uri="{FF2B5EF4-FFF2-40B4-BE49-F238E27FC236}">
                <a16:creationId xmlns:a16="http://schemas.microsoft.com/office/drawing/2014/main" id="{6A9BEF02-CC57-D535-3B17-D38FE83F962E}"/>
              </a:ext>
            </a:extLst>
          </p:cNvPr>
          <p:cNvPicPr>
            <a:picLocks noChangeAspect="1"/>
          </p:cNvPicPr>
          <p:nvPr/>
        </p:nvPicPr>
        <p:blipFill>
          <a:blip r:embed="rId5"/>
          <a:stretch>
            <a:fillRect/>
          </a:stretch>
        </p:blipFill>
        <p:spPr>
          <a:xfrm>
            <a:off x="5993027" y="1544668"/>
            <a:ext cx="3937000" cy="1333500"/>
          </a:xfrm>
          <a:prstGeom prst="rect">
            <a:avLst/>
          </a:prstGeom>
        </p:spPr>
      </p:pic>
    </p:spTree>
    <p:extLst>
      <p:ext uri="{BB962C8B-B14F-4D97-AF65-F5344CB8AC3E}">
        <p14:creationId xmlns:p14="http://schemas.microsoft.com/office/powerpoint/2010/main" val="4546593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4">
            <a:extLst>
              <a:ext uri="{FF2B5EF4-FFF2-40B4-BE49-F238E27FC236}">
                <a16:creationId xmlns:a16="http://schemas.microsoft.com/office/drawing/2014/main" id="{5ECB2599-C5D2-6142-AA5F-34EA0B972DCC}"/>
              </a:ext>
            </a:extLst>
          </p:cNvPr>
          <p:cNvSpPr>
            <a:spLocks noGrp="1"/>
          </p:cNvSpPr>
          <p:nvPr>
            <p:ph type="title"/>
          </p:nvPr>
        </p:nvSpPr>
        <p:spPr>
          <a:xfrm>
            <a:off x="402575" y="388733"/>
            <a:ext cx="11360800" cy="763600"/>
          </a:xfrm>
        </p:spPr>
        <p:txBody>
          <a:bodyPr>
            <a:normAutofit/>
          </a:bodyPr>
          <a:lstStyle/>
          <a:p>
            <a:r>
              <a:rPr lang="en-GB" sz="3200" b="1" dirty="0">
                <a:latin typeface="Avenir Book" panose="02000503020000020003" pitchFamily="2" charset="0"/>
              </a:rPr>
              <a:t>Plan</a:t>
            </a:r>
          </a:p>
        </p:txBody>
      </p:sp>
      <p:sp>
        <p:nvSpPr>
          <p:cNvPr id="3" name="Content Placeholder 2">
            <a:extLst>
              <a:ext uri="{FF2B5EF4-FFF2-40B4-BE49-F238E27FC236}">
                <a16:creationId xmlns:a16="http://schemas.microsoft.com/office/drawing/2014/main" id="{987E989E-D3C5-C848-8289-46391206A34D}"/>
              </a:ext>
            </a:extLst>
          </p:cNvPr>
          <p:cNvSpPr>
            <a:spLocks noGrp="1"/>
          </p:cNvSpPr>
          <p:nvPr>
            <p:ph idx="1"/>
          </p:nvPr>
        </p:nvSpPr>
        <p:spPr>
          <a:xfrm>
            <a:off x="428625" y="1499948"/>
            <a:ext cx="10815181" cy="4351338"/>
          </a:xfrm>
        </p:spPr>
        <p:txBody>
          <a:bodyPr>
            <a:normAutofit fontScale="92500" lnSpcReduction="20000"/>
          </a:bodyPr>
          <a:lstStyle/>
          <a:p>
            <a:pPr>
              <a:lnSpc>
                <a:spcPct val="150000"/>
              </a:lnSpc>
            </a:pPr>
            <a:r>
              <a:rPr lang="en-GB" dirty="0">
                <a:latin typeface="Avenir Book" panose="02000503020000020003" pitchFamily="2" charset="0"/>
              </a:rPr>
              <a:t>Personal concerns and implementing OS practices at home</a:t>
            </a:r>
          </a:p>
          <a:p>
            <a:pPr lvl="1">
              <a:lnSpc>
                <a:spcPct val="150000"/>
              </a:lnSpc>
            </a:pPr>
            <a:r>
              <a:rPr lang="en-GB" dirty="0">
                <a:latin typeface="Avenir Book" panose="02000503020000020003" pitchFamily="2" charset="0"/>
              </a:rPr>
              <a:t>What have we learned this week?</a:t>
            </a:r>
          </a:p>
          <a:p>
            <a:pPr lvl="1">
              <a:lnSpc>
                <a:spcPct val="150000"/>
              </a:lnSpc>
            </a:pPr>
            <a:r>
              <a:rPr lang="en-GB" dirty="0">
                <a:latin typeface="Avenir Book" panose="02000503020000020003" pitchFamily="2" charset="0"/>
              </a:rPr>
              <a:t>What challenges do we have about implementing these in our research environments?</a:t>
            </a:r>
          </a:p>
          <a:p>
            <a:pPr lvl="1">
              <a:lnSpc>
                <a:spcPct val="150000"/>
              </a:lnSpc>
            </a:pPr>
            <a:r>
              <a:rPr lang="en-GB" dirty="0">
                <a:latin typeface="Avenir Book" panose="02000503020000020003" pitchFamily="2" charset="0"/>
              </a:rPr>
              <a:t>What kinds of assistance can we get?</a:t>
            </a:r>
          </a:p>
          <a:p>
            <a:pPr>
              <a:lnSpc>
                <a:spcPct val="150000"/>
              </a:lnSpc>
            </a:pPr>
            <a:r>
              <a:rPr lang="en-GB" dirty="0">
                <a:latin typeface="Avenir Book" panose="02000503020000020003" pitchFamily="2" charset="0"/>
              </a:rPr>
              <a:t>RCR and the “bigger picture”</a:t>
            </a:r>
          </a:p>
          <a:p>
            <a:pPr lvl="1">
              <a:lnSpc>
                <a:spcPct val="150000"/>
              </a:lnSpc>
            </a:pPr>
            <a:r>
              <a:rPr lang="en-GB" dirty="0">
                <a:latin typeface="Avenir Book" panose="02000503020000020003" pitchFamily="2" charset="0"/>
              </a:rPr>
              <a:t>Designing just systems</a:t>
            </a:r>
          </a:p>
          <a:p>
            <a:pPr lvl="1">
              <a:lnSpc>
                <a:spcPct val="150000"/>
              </a:lnSpc>
            </a:pPr>
            <a:r>
              <a:rPr lang="en-GB" dirty="0">
                <a:latin typeface="Avenir Book" panose="02000503020000020003" pitchFamily="2" charset="0"/>
              </a:rPr>
              <a:t>Avoiding biases and </a:t>
            </a:r>
            <a:r>
              <a:rPr lang="en-GB" dirty="0" err="1">
                <a:latin typeface="Avenir Book" panose="02000503020000020003" pitchFamily="2" charset="0"/>
              </a:rPr>
              <a:t>marginalizations</a:t>
            </a:r>
            <a:endParaRPr lang="en-GB" dirty="0">
              <a:latin typeface="Avenir Book" panose="02000503020000020003" pitchFamily="2" charset="0"/>
            </a:endParaRPr>
          </a:p>
        </p:txBody>
      </p:sp>
      <p:cxnSp>
        <p:nvCxnSpPr>
          <p:cNvPr id="7" name="Straight Connector 6">
            <a:extLst>
              <a:ext uri="{FF2B5EF4-FFF2-40B4-BE49-F238E27FC236}">
                <a16:creationId xmlns:a16="http://schemas.microsoft.com/office/drawing/2014/main" id="{68406D0C-639E-DCFF-E376-9FDB0DD95B2A}"/>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53410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62529-A5E0-DE47-8BF5-528D067C677E}"/>
              </a:ext>
            </a:extLst>
          </p:cNvPr>
          <p:cNvSpPr>
            <a:spLocks noGrp="1"/>
          </p:cNvSpPr>
          <p:nvPr>
            <p:ph type="title"/>
          </p:nvPr>
        </p:nvSpPr>
        <p:spPr>
          <a:xfrm>
            <a:off x="428625" y="98373"/>
            <a:ext cx="10750420" cy="1165327"/>
          </a:xfrm>
        </p:spPr>
        <p:txBody>
          <a:bodyPr>
            <a:normAutofit/>
          </a:bodyPr>
          <a:lstStyle/>
          <a:p>
            <a:r>
              <a:rPr lang="en-GB" sz="3200" b="1" dirty="0">
                <a:latin typeface="Avenir Book" panose="02000503020000020003" pitchFamily="2" charset="0"/>
              </a:rPr>
              <a:t>Still Needed: Positive Examples</a:t>
            </a:r>
          </a:p>
        </p:txBody>
      </p:sp>
      <p:sp>
        <p:nvSpPr>
          <p:cNvPr id="3" name="Content Placeholder 2">
            <a:extLst>
              <a:ext uri="{FF2B5EF4-FFF2-40B4-BE49-F238E27FC236}">
                <a16:creationId xmlns:a16="http://schemas.microsoft.com/office/drawing/2014/main" id="{39C30669-F211-AC4B-AA76-0282E8FA32B2}"/>
              </a:ext>
            </a:extLst>
          </p:cNvPr>
          <p:cNvSpPr>
            <a:spLocks noGrp="1"/>
          </p:cNvSpPr>
          <p:nvPr>
            <p:ph idx="1"/>
          </p:nvPr>
        </p:nvSpPr>
        <p:spPr>
          <a:xfrm>
            <a:off x="428625" y="1593669"/>
            <a:ext cx="10925175" cy="4583294"/>
          </a:xfrm>
        </p:spPr>
        <p:txBody>
          <a:bodyPr>
            <a:normAutofit/>
          </a:bodyPr>
          <a:lstStyle/>
          <a:p>
            <a:r>
              <a:rPr lang="en-GB" sz="2000" dirty="0">
                <a:latin typeface="Avenir Book" panose="02000503020000020003" pitchFamily="2" charset="0"/>
              </a:rPr>
              <a:t>Need for more positive examples to dispel “urban myths” and lurking ghosts</a:t>
            </a:r>
          </a:p>
          <a:p>
            <a:r>
              <a:rPr lang="en-GB" sz="2000" dirty="0">
                <a:latin typeface="Avenir Book" panose="02000503020000020003" pitchFamily="2" charset="0"/>
              </a:rPr>
              <a:t>Need enthusiastic champions and mentors</a:t>
            </a:r>
          </a:p>
          <a:p>
            <a:r>
              <a:rPr lang="en-GB" sz="2000" dirty="0">
                <a:latin typeface="Avenir Book" panose="02000503020000020003" pitchFamily="2" charset="0"/>
              </a:rPr>
              <a:t>Effective personal networks</a:t>
            </a:r>
          </a:p>
          <a:p>
            <a:endParaRPr lang="en-GB" sz="2000" dirty="0">
              <a:latin typeface="Avenir Book" panose="02000503020000020003" pitchFamily="2" charset="0"/>
            </a:endParaRPr>
          </a:p>
          <a:p>
            <a:r>
              <a:rPr lang="en-GB" sz="2000" dirty="0">
                <a:solidFill>
                  <a:srgbClr val="FF0000"/>
                </a:solidFill>
                <a:latin typeface="Avenir Book" panose="02000503020000020003" pitchFamily="2" charset="0"/>
              </a:rPr>
              <a:t>What else can help foster</a:t>
            </a:r>
          </a:p>
          <a:p>
            <a:pPr marL="0" indent="0">
              <a:buNone/>
            </a:pPr>
            <a:r>
              <a:rPr lang="en-GB" sz="2000" dirty="0">
                <a:solidFill>
                  <a:srgbClr val="FF0000"/>
                </a:solidFill>
                <a:latin typeface="Avenir Book" panose="02000503020000020003" pitchFamily="2" charset="0"/>
              </a:rPr>
              <a:t>open research cultures and </a:t>
            </a:r>
          </a:p>
          <a:p>
            <a:pPr marL="0" indent="0">
              <a:buNone/>
            </a:pPr>
            <a:r>
              <a:rPr lang="en-GB" sz="2000" dirty="0">
                <a:solidFill>
                  <a:srgbClr val="FF0000"/>
                </a:solidFill>
                <a:latin typeface="Avenir Book" panose="02000503020000020003" pitchFamily="2" charset="0"/>
              </a:rPr>
              <a:t>maximize their support?</a:t>
            </a:r>
          </a:p>
        </p:txBody>
      </p:sp>
      <p:sp>
        <p:nvSpPr>
          <p:cNvPr id="6" name="TextBox 5">
            <a:extLst>
              <a:ext uri="{FF2B5EF4-FFF2-40B4-BE49-F238E27FC236}">
                <a16:creationId xmlns:a16="http://schemas.microsoft.com/office/drawing/2014/main" id="{AC7842A8-89F1-6449-8E30-8950D9D2F5E6}"/>
              </a:ext>
            </a:extLst>
          </p:cNvPr>
          <p:cNvSpPr txBox="1"/>
          <p:nvPr/>
        </p:nvSpPr>
        <p:spPr>
          <a:xfrm>
            <a:off x="10678747" y="6383821"/>
            <a:ext cx="1000595" cy="246221"/>
          </a:xfrm>
          <a:prstGeom prst="rect">
            <a:avLst/>
          </a:prstGeom>
          <a:noFill/>
        </p:spPr>
        <p:txBody>
          <a:bodyPr wrap="none" rtlCol="0">
            <a:spAutoFit/>
          </a:bodyPr>
          <a:lstStyle/>
          <a:p>
            <a:r>
              <a:rPr lang="en-GB" sz="1000" dirty="0" err="1">
                <a:latin typeface="Avenir Book" panose="02000503020000020003" pitchFamily="2" charset="0"/>
              </a:rPr>
              <a:t>www.bbc.com</a:t>
            </a:r>
            <a:endParaRPr lang="en-GB" sz="1000" dirty="0">
              <a:latin typeface="Avenir Book" panose="02000503020000020003" pitchFamily="2" charset="0"/>
            </a:endParaRPr>
          </a:p>
        </p:txBody>
      </p:sp>
      <p:pic>
        <p:nvPicPr>
          <p:cNvPr id="8" name="Picture 7" descr="Cartoon of a ghost saying &quot;boo!&quot;">
            <a:extLst>
              <a:ext uri="{FF2B5EF4-FFF2-40B4-BE49-F238E27FC236}">
                <a16:creationId xmlns:a16="http://schemas.microsoft.com/office/drawing/2014/main" id="{6F1F5B83-2C42-4346-BEE4-44515DBE3CB6}"/>
              </a:ext>
            </a:extLst>
          </p:cNvPr>
          <p:cNvPicPr>
            <a:picLocks noChangeAspect="1"/>
          </p:cNvPicPr>
          <p:nvPr/>
        </p:nvPicPr>
        <p:blipFill>
          <a:blip r:embed="rId3"/>
          <a:stretch>
            <a:fillRect/>
          </a:stretch>
        </p:blipFill>
        <p:spPr>
          <a:xfrm>
            <a:off x="5109154" y="2626744"/>
            <a:ext cx="6654221" cy="3696789"/>
          </a:xfrm>
          <a:prstGeom prst="rect">
            <a:avLst/>
          </a:prstGeom>
        </p:spPr>
      </p:pic>
      <p:cxnSp>
        <p:nvCxnSpPr>
          <p:cNvPr id="9" name="Straight Connector 8">
            <a:extLst>
              <a:ext uri="{FF2B5EF4-FFF2-40B4-BE49-F238E27FC236}">
                <a16:creationId xmlns:a16="http://schemas.microsoft.com/office/drawing/2014/main" id="{20BA3560-3C3B-71CC-E2FB-4A509DE6889D}"/>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96378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E0832-6391-BB4D-8CEF-63A137A31BE7}"/>
              </a:ext>
            </a:extLst>
          </p:cNvPr>
          <p:cNvSpPr>
            <a:spLocks noGrp="1"/>
          </p:cNvSpPr>
          <p:nvPr>
            <p:ph type="title"/>
          </p:nvPr>
        </p:nvSpPr>
        <p:spPr>
          <a:xfrm>
            <a:off x="428625" y="271016"/>
            <a:ext cx="10515600" cy="813925"/>
          </a:xfrm>
        </p:spPr>
        <p:txBody>
          <a:bodyPr>
            <a:normAutofit/>
          </a:bodyPr>
          <a:lstStyle/>
          <a:p>
            <a:r>
              <a:rPr lang="en-GB" sz="3200" b="1" dirty="0">
                <a:latin typeface="Avenir Book" panose="02000503020000020003" pitchFamily="2" charset="0"/>
              </a:rPr>
              <a:t>2. Infrastructures that Support Openness</a:t>
            </a:r>
          </a:p>
        </p:txBody>
      </p:sp>
      <p:sp>
        <p:nvSpPr>
          <p:cNvPr id="4" name="TextBox 3">
            <a:extLst>
              <a:ext uri="{FF2B5EF4-FFF2-40B4-BE49-F238E27FC236}">
                <a16:creationId xmlns:a16="http://schemas.microsoft.com/office/drawing/2014/main" id="{FEC3AEC8-BB0A-8D4B-AC8B-F63E1DAEF410}"/>
              </a:ext>
            </a:extLst>
          </p:cNvPr>
          <p:cNvSpPr txBox="1"/>
          <p:nvPr/>
        </p:nvSpPr>
        <p:spPr>
          <a:xfrm>
            <a:off x="520149" y="1620994"/>
            <a:ext cx="5932920" cy="419140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GB" sz="2000" dirty="0">
                <a:latin typeface="Avenir Book" panose="02000503020000020003" pitchFamily="2" charset="0"/>
              </a:rPr>
              <a:t>Many institutions struggle with legacies of low-resourcing</a:t>
            </a:r>
          </a:p>
          <a:p>
            <a:pPr marL="285750" indent="-285750">
              <a:lnSpc>
                <a:spcPct val="150000"/>
              </a:lnSpc>
              <a:buFont typeface="Arial" panose="020B0604020202020204" pitchFamily="34" charset="0"/>
              <a:buChar char="•"/>
            </a:pPr>
            <a:r>
              <a:rPr lang="en-GB" sz="2000" dirty="0">
                <a:latin typeface="Avenir Book" panose="02000503020000020003" pitchFamily="2" charset="0"/>
              </a:rPr>
              <a:t>Strategic resource distribution often means that OS activities are under-funded</a:t>
            </a:r>
          </a:p>
          <a:p>
            <a:pPr marL="742950" lvl="1" indent="-285750">
              <a:lnSpc>
                <a:spcPct val="150000"/>
              </a:lnSpc>
              <a:buFont typeface="Arial" panose="020B0604020202020204" pitchFamily="34" charset="0"/>
              <a:buChar char="•"/>
            </a:pPr>
            <a:r>
              <a:rPr lang="en-GB" dirty="0">
                <a:latin typeface="Avenir Book" panose="02000503020000020003" pitchFamily="2" charset="0"/>
              </a:rPr>
              <a:t>Lack of finances to fund Open Science practices</a:t>
            </a:r>
          </a:p>
          <a:p>
            <a:pPr marL="742950" lvl="1" indent="-285750">
              <a:lnSpc>
                <a:spcPct val="150000"/>
              </a:lnSpc>
              <a:buFont typeface="Arial" panose="020B0604020202020204" pitchFamily="34" charset="0"/>
              <a:buChar char="•"/>
            </a:pPr>
            <a:r>
              <a:rPr lang="en-GB" dirty="0">
                <a:latin typeface="Avenir Book" panose="02000503020000020003" pitchFamily="2" charset="0"/>
              </a:rPr>
              <a:t>Lack of ICT infrastructures</a:t>
            </a:r>
          </a:p>
          <a:p>
            <a:pPr marL="742950" lvl="1" indent="-285750">
              <a:lnSpc>
                <a:spcPct val="150000"/>
              </a:lnSpc>
              <a:buFont typeface="Arial" panose="020B0604020202020204" pitchFamily="34" charset="0"/>
              <a:buChar char="•"/>
            </a:pPr>
            <a:r>
              <a:rPr lang="en-GB" dirty="0">
                <a:latin typeface="Avenir Book" panose="02000503020000020003" pitchFamily="2" charset="0"/>
              </a:rPr>
              <a:t>Lack of technical support</a:t>
            </a:r>
          </a:p>
          <a:p>
            <a:pPr marL="742950" lvl="1" indent="-285750">
              <a:lnSpc>
                <a:spcPct val="150000"/>
              </a:lnSpc>
              <a:buFont typeface="Arial" panose="020B0604020202020204" pitchFamily="34" charset="0"/>
              <a:buChar char="•"/>
            </a:pPr>
            <a:r>
              <a:rPr lang="en-GB" dirty="0">
                <a:latin typeface="Avenir Book" panose="02000503020000020003" pitchFamily="2" charset="0"/>
              </a:rPr>
              <a:t>Lack of guidance</a:t>
            </a:r>
          </a:p>
          <a:p>
            <a:pPr marL="285750" indent="-285750">
              <a:lnSpc>
                <a:spcPct val="150000"/>
              </a:lnSpc>
              <a:buFont typeface="Arial" panose="020B0604020202020204" pitchFamily="34" charset="0"/>
              <a:buChar char="•"/>
            </a:pPr>
            <a:endParaRPr lang="en-GB" sz="2800" dirty="0">
              <a:latin typeface="Avenir Book" panose="02000503020000020003" pitchFamily="2" charset="0"/>
            </a:endParaRPr>
          </a:p>
        </p:txBody>
      </p:sp>
      <p:pic>
        <p:nvPicPr>
          <p:cNvPr id="13" name="Picture 12" descr="Diagram showing open science practices within different environments - physical, work culture, bureaucratic, online and cultural environments">
            <a:extLst>
              <a:ext uri="{FF2B5EF4-FFF2-40B4-BE49-F238E27FC236}">
                <a16:creationId xmlns:a16="http://schemas.microsoft.com/office/drawing/2014/main" id="{198EF45D-5ECD-FE4F-9A4B-A27064921D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82490" y="1340768"/>
            <a:ext cx="5363998" cy="5378457"/>
          </a:xfrm>
          <a:prstGeom prst="rect">
            <a:avLst/>
          </a:prstGeom>
        </p:spPr>
      </p:pic>
      <p:sp>
        <p:nvSpPr>
          <p:cNvPr id="14" name="TextBox 13">
            <a:extLst>
              <a:ext uri="{FF2B5EF4-FFF2-40B4-BE49-F238E27FC236}">
                <a16:creationId xmlns:a16="http://schemas.microsoft.com/office/drawing/2014/main" id="{0697815A-AC03-7045-8632-CC0C3EC2B5CC}"/>
              </a:ext>
            </a:extLst>
          </p:cNvPr>
          <p:cNvSpPr txBox="1"/>
          <p:nvPr/>
        </p:nvSpPr>
        <p:spPr>
          <a:xfrm>
            <a:off x="8536442" y="1664543"/>
            <a:ext cx="1475725" cy="646331"/>
          </a:xfrm>
          <a:prstGeom prst="rect">
            <a:avLst/>
          </a:prstGeom>
          <a:noFill/>
        </p:spPr>
        <p:txBody>
          <a:bodyPr wrap="none" rtlCol="0">
            <a:spAutoFit/>
          </a:bodyPr>
          <a:lstStyle/>
          <a:p>
            <a:pPr algn="ctr"/>
            <a:r>
              <a:rPr lang="en-GB" dirty="0">
                <a:latin typeface="Avenir Book" panose="02000503020000020003" pitchFamily="2" charset="0"/>
              </a:rPr>
              <a:t>Physical</a:t>
            </a:r>
          </a:p>
          <a:p>
            <a:pPr algn="ctr"/>
            <a:r>
              <a:rPr lang="en-GB" dirty="0">
                <a:latin typeface="Avenir Book" panose="02000503020000020003" pitchFamily="2" charset="0"/>
              </a:rPr>
              <a:t>environment</a:t>
            </a:r>
          </a:p>
        </p:txBody>
      </p:sp>
      <p:sp>
        <p:nvSpPr>
          <p:cNvPr id="15" name="TextBox 14">
            <a:extLst>
              <a:ext uri="{FF2B5EF4-FFF2-40B4-BE49-F238E27FC236}">
                <a16:creationId xmlns:a16="http://schemas.microsoft.com/office/drawing/2014/main" id="{1E04B143-9E56-FF47-8329-346130D14564}"/>
              </a:ext>
            </a:extLst>
          </p:cNvPr>
          <p:cNvSpPr txBox="1"/>
          <p:nvPr/>
        </p:nvSpPr>
        <p:spPr>
          <a:xfrm>
            <a:off x="10699768" y="3323093"/>
            <a:ext cx="885820" cy="646331"/>
          </a:xfrm>
          <a:prstGeom prst="rect">
            <a:avLst/>
          </a:prstGeom>
          <a:noFill/>
        </p:spPr>
        <p:txBody>
          <a:bodyPr wrap="none" rtlCol="0">
            <a:spAutoFit/>
          </a:bodyPr>
          <a:lstStyle/>
          <a:p>
            <a:pPr algn="ctr"/>
            <a:r>
              <a:rPr lang="en-GB" dirty="0">
                <a:latin typeface="Avenir Book" panose="02000503020000020003" pitchFamily="2" charset="0"/>
              </a:rPr>
              <a:t>Work</a:t>
            </a:r>
          </a:p>
          <a:p>
            <a:pPr algn="ctr"/>
            <a:r>
              <a:rPr lang="en-GB" dirty="0">
                <a:latin typeface="Avenir Book" panose="02000503020000020003" pitchFamily="2" charset="0"/>
              </a:rPr>
              <a:t>culture</a:t>
            </a:r>
          </a:p>
        </p:txBody>
      </p:sp>
      <p:sp>
        <p:nvSpPr>
          <p:cNvPr id="16" name="TextBox 15">
            <a:extLst>
              <a:ext uri="{FF2B5EF4-FFF2-40B4-BE49-F238E27FC236}">
                <a16:creationId xmlns:a16="http://schemas.microsoft.com/office/drawing/2014/main" id="{BC08989C-2A9C-CA48-96E0-311BA0E4DB05}"/>
              </a:ext>
            </a:extLst>
          </p:cNvPr>
          <p:cNvSpPr txBox="1"/>
          <p:nvPr/>
        </p:nvSpPr>
        <p:spPr>
          <a:xfrm>
            <a:off x="9221758" y="5994825"/>
            <a:ext cx="1523815" cy="646331"/>
          </a:xfrm>
          <a:prstGeom prst="rect">
            <a:avLst/>
          </a:prstGeom>
          <a:noFill/>
        </p:spPr>
        <p:txBody>
          <a:bodyPr wrap="none" rtlCol="0">
            <a:spAutoFit/>
          </a:bodyPr>
          <a:lstStyle/>
          <a:p>
            <a:pPr algn="ctr"/>
            <a:r>
              <a:rPr lang="en-GB" dirty="0">
                <a:latin typeface="Avenir Book" panose="02000503020000020003" pitchFamily="2" charset="0"/>
              </a:rPr>
              <a:t>Bureaucratic </a:t>
            </a:r>
          </a:p>
          <a:p>
            <a:pPr algn="ctr"/>
            <a:r>
              <a:rPr lang="en-GB" dirty="0">
                <a:latin typeface="Avenir Book" panose="02000503020000020003" pitchFamily="2" charset="0"/>
              </a:rPr>
              <a:t>enviro</a:t>
            </a:r>
          </a:p>
        </p:txBody>
      </p:sp>
      <p:sp>
        <p:nvSpPr>
          <p:cNvPr id="17" name="TextBox 16">
            <a:extLst>
              <a:ext uri="{FF2B5EF4-FFF2-40B4-BE49-F238E27FC236}">
                <a16:creationId xmlns:a16="http://schemas.microsoft.com/office/drawing/2014/main" id="{F9A3F35E-A726-5842-9A3F-027CCBC316F0}"/>
              </a:ext>
            </a:extLst>
          </p:cNvPr>
          <p:cNvSpPr txBox="1"/>
          <p:nvPr/>
        </p:nvSpPr>
        <p:spPr>
          <a:xfrm>
            <a:off x="6974331" y="5458064"/>
            <a:ext cx="1475725" cy="646331"/>
          </a:xfrm>
          <a:prstGeom prst="rect">
            <a:avLst/>
          </a:prstGeom>
          <a:noFill/>
        </p:spPr>
        <p:txBody>
          <a:bodyPr wrap="none" rtlCol="0">
            <a:spAutoFit/>
          </a:bodyPr>
          <a:lstStyle/>
          <a:p>
            <a:pPr algn="ctr"/>
            <a:r>
              <a:rPr lang="en-GB" dirty="0">
                <a:latin typeface="Avenir Book" panose="02000503020000020003" pitchFamily="2" charset="0"/>
              </a:rPr>
              <a:t>Online </a:t>
            </a:r>
          </a:p>
          <a:p>
            <a:pPr algn="ctr"/>
            <a:r>
              <a:rPr lang="en-GB" dirty="0">
                <a:latin typeface="Avenir Book" panose="02000503020000020003" pitchFamily="2" charset="0"/>
              </a:rPr>
              <a:t>environment</a:t>
            </a:r>
          </a:p>
        </p:txBody>
      </p:sp>
      <p:sp>
        <p:nvSpPr>
          <p:cNvPr id="18" name="TextBox 17">
            <a:extLst>
              <a:ext uri="{FF2B5EF4-FFF2-40B4-BE49-F238E27FC236}">
                <a16:creationId xmlns:a16="http://schemas.microsoft.com/office/drawing/2014/main" id="{31E9F98E-9CCE-5D4D-9288-826A9A8E6C59}"/>
              </a:ext>
            </a:extLst>
          </p:cNvPr>
          <p:cNvSpPr txBox="1"/>
          <p:nvPr/>
        </p:nvSpPr>
        <p:spPr>
          <a:xfrm>
            <a:off x="6489615" y="2961818"/>
            <a:ext cx="1053494" cy="646331"/>
          </a:xfrm>
          <a:prstGeom prst="rect">
            <a:avLst/>
          </a:prstGeom>
          <a:noFill/>
        </p:spPr>
        <p:txBody>
          <a:bodyPr wrap="none" rtlCol="0">
            <a:spAutoFit/>
          </a:bodyPr>
          <a:lstStyle/>
          <a:p>
            <a:pPr algn="ctr"/>
            <a:r>
              <a:rPr lang="en-GB" dirty="0">
                <a:latin typeface="Avenir Book" panose="02000503020000020003" pitchFamily="2" charset="0"/>
              </a:rPr>
              <a:t>Cultural </a:t>
            </a:r>
          </a:p>
          <a:p>
            <a:pPr algn="ctr"/>
            <a:r>
              <a:rPr lang="en-GB" dirty="0">
                <a:latin typeface="Avenir Book" panose="02000503020000020003" pitchFamily="2" charset="0"/>
              </a:rPr>
              <a:t>enviro</a:t>
            </a:r>
          </a:p>
        </p:txBody>
      </p:sp>
      <p:sp>
        <p:nvSpPr>
          <p:cNvPr id="19" name="TextBox 18">
            <a:extLst>
              <a:ext uri="{FF2B5EF4-FFF2-40B4-BE49-F238E27FC236}">
                <a16:creationId xmlns:a16="http://schemas.microsoft.com/office/drawing/2014/main" id="{F0CCDEE1-A653-1649-8417-7619DDAB1D06}"/>
              </a:ext>
            </a:extLst>
          </p:cNvPr>
          <p:cNvSpPr txBox="1"/>
          <p:nvPr/>
        </p:nvSpPr>
        <p:spPr>
          <a:xfrm>
            <a:off x="8140582" y="3868718"/>
            <a:ext cx="1632178" cy="646331"/>
          </a:xfrm>
          <a:prstGeom prst="rect">
            <a:avLst/>
          </a:prstGeom>
          <a:noFill/>
        </p:spPr>
        <p:txBody>
          <a:bodyPr wrap="none" rtlCol="0">
            <a:spAutoFit/>
          </a:bodyPr>
          <a:lstStyle/>
          <a:p>
            <a:pPr algn="ctr"/>
            <a:r>
              <a:rPr lang="en-GB" b="1" dirty="0">
                <a:latin typeface="Avenir Book" panose="02000503020000020003" pitchFamily="2" charset="0"/>
              </a:rPr>
              <a:t>Open Science</a:t>
            </a:r>
          </a:p>
          <a:p>
            <a:pPr algn="ctr"/>
            <a:r>
              <a:rPr lang="en-GB" b="1" dirty="0">
                <a:latin typeface="Avenir Book" panose="02000503020000020003" pitchFamily="2" charset="0"/>
              </a:rPr>
              <a:t>practices</a:t>
            </a:r>
          </a:p>
        </p:txBody>
      </p:sp>
      <p:cxnSp>
        <p:nvCxnSpPr>
          <p:cNvPr id="12" name="Straight Connector 11">
            <a:extLst>
              <a:ext uri="{FF2B5EF4-FFF2-40B4-BE49-F238E27FC236}">
                <a16:creationId xmlns:a16="http://schemas.microsoft.com/office/drawing/2014/main" id="{D336ED4A-F37B-FB67-4F9A-50737DDAA7FB}"/>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47763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5E8CD-EBD9-894C-92FA-6400CF0EDA31}"/>
              </a:ext>
            </a:extLst>
          </p:cNvPr>
          <p:cNvSpPr>
            <a:spLocks noGrp="1"/>
          </p:cNvSpPr>
          <p:nvPr>
            <p:ph type="title"/>
          </p:nvPr>
        </p:nvSpPr>
        <p:spPr>
          <a:xfrm>
            <a:off x="428625" y="197495"/>
            <a:ext cx="10515600" cy="917702"/>
          </a:xfrm>
        </p:spPr>
        <p:txBody>
          <a:bodyPr>
            <a:normAutofit/>
          </a:bodyPr>
          <a:lstStyle/>
          <a:p>
            <a:r>
              <a:rPr lang="en-GB" sz="3200" b="1" dirty="0">
                <a:latin typeface="Avenir Book" panose="02000503020000020003" pitchFamily="2" charset="0"/>
              </a:rPr>
              <a:t>Just Because the Resources Are Online …</a:t>
            </a:r>
          </a:p>
        </p:txBody>
      </p:sp>
      <p:sp>
        <p:nvSpPr>
          <p:cNvPr id="9" name="TextBox 8">
            <a:extLst>
              <a:ext uri="{FF2B5EF4-FFF2-40B4-BE49-F238E27FC236}">
                <a16:creationId xmlns:a16="http://schemas.microsoft.com/office/drawing/2014/main" id="{CDE85713-15AC-BA47-95C6-E4E80EB1B919}"/>
              </a:ext>
            </a:extLst>
          </p:cNvPr>
          <p:cNvSpPr txBox="1"/>
          <p:nvPr/>
        </p:nvSpPr>
        <p:spPr>
          <a:xfrm>
            <a:off x="5425724" y="5949505"/>
            <a:ext cx="6766276" cy="584775"/>
          </a:xfrm>
          <a:prstGeom prst="rect">
            <a:avLst/>
          </a:prstGeom>
          <a:noFill/>
        </p:spPr>
        <p:txBody>
          <a:bodyPr wrap="none" rtlCol="0">
            <a:spAutoFit/>
          </a:bodyPr>
          <a:lstStyle/>
          <a:p>
            <a:r>
              <a:rPr lang="en-GB" sz="3200" dirty="0">
                <a:latin typeface="Avenir Book" panose="02000503020000020003" pitchFamily="2" charset="0"/>
              </a:rPr>
              <a:t>…. doesn’t mean they’re accessible </a:t>
            </a:r>
          </a:p>
        </p:txBody>
      </p:sp>
      <p:pic>
        <p:nvPicPr>
          <p:cNvPr id="10" name="Picture 9" descr="Image of a tangle of cables">
            <a:extLst>
              <a:ext uri="{FF2B5EF4-FFF2-40B4-BE49-F238E27FC236}">
                <a16:creationId xmlns:a16="http://schemas.microsoft.com/office/drawing/2014/main" id="{B4B98156-C247-324B-ACEB-F9093E754C2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06966" y="1690688"/>
            <a:ext cx="5448176" cy="3867232"/>
          </a:xfrm>
          <a:prstGeom prst="rect">
            <a:avLst/>
          </a:prstGeom>
        </p:spPr>
      </p:pic>
      <p:pic>
        <p:nvPicPr>
          <p:cNvPr id="11" name="Picture 10" descr="Image of a single cable">
            <a:extLst>
              <a:ext uri="{FF2B5EF4-FFF2-40B4-BE49-F238E27FC236}">
                <a16:creationId xmlns:a16="http://schemas.microsoft.com/office/drawing/2014/main" id="{D7479DF6-25A2-9446-904D-75458479623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95152" y="1690688"/>
            <a:ext cx="5800848" cy="3867232"/>
          </a:xfrm>
          <a:prstGeom prst="rect">
            <a:avLst/>
          </a:prstGeom>
        </p:spPr>
      </p:pic>
      <p:cxnSp>
        <p:nvCxnSpPr>
          <p:cNvPr id="7" name="Straight Connector 6">
            <a:extLst>
              <a:ext uri="{FF2B5EF4-FFF2-40B4-BE49-F238E27FC236}">
                <a16:creationId xmlns:a16="http://schemas.microsoft.com/office/drawing/2014/main" id="{2DE5B2B1-608E-4820-EB3F-AE75DBE7AB36}"/>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29438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39755-9B84-FB4C-9FE6-FA15A946775E}"/>
              </a:ext>
            </a:extLst>
          </p:cNvPr>
          <p:cNvSpPr>
            <a:spLocks noGrp="1"/>
          </p:cNvSpPr>
          <p:nvPr>
            <p:ph type="title"/>
          </p:nvPr>
        </p:nvSpPr>
        <p:spPr>
          <a:xfrm>
            <a:off x="428625" y="326449"/>
            <a:ext cx="10515600" cy="824645"/>
          </a:xfrm>
        </p:spPr>
        <p:txBody>
          <a:bodyPr>
            <a:normAutofit/>
          </a:bodyPr>
          <a:lstStyle/>
          <a:p>
            <a:r>
              <a:rPr lang="en-GB" sz="3200" b="1" dirty="0">
                <a:latin typeface="Avenir Book" panose="02000503020000020003" pitchFamily="2" charset="0"/>
              </a:rPr>
              <a:t>2a. Lack of Resources</a:t>
            </a:r>
          </a:p>
        </p:txBody>
      </p:sp>
      <p:pic>
        <p:nvPicPr>
          <p:cNvPr id="6" name="Picture 5" descr="Screenshot of Wiley webpage outlining waivers and discounts">
            <a:extLst>
              <a:ext uri="{FF2B5EF4-FFF2-40B4-BE49-F238E27FC236}">
                <a16:creationId xmlns:a16="http://schemas.microsoft.com/office/drawing/2014/main" id="{A6CAA64D-464F-2F4B-A517-46F1CAA21543}"/>
              </a:ext>
            </a:extLst>
          </p:cNvPr>
          <p:cNvPicPr>
            <a:picLocks noChangeAspect="1"/>
          </p:cNvPicPr>
          <p:nvPr/>
        </p:nvPicPr>
        <p:blipFill>
          <a:blip r:embed="rId3"/>
          <a:stretch>
            <a:fillRect/>
          </a:stretch>
        </p:blipFill>
        <p:spPr>
          <a:xfrm>
            <a:off x="4418773" y="1537093"/>
            <a:ext cx="4010852" cy="1498344"/>
          </a:xfrm>
          <a:prstGeom prst="rect">
            <a:avLst/>
          </a:prstGeom>
        </p:spPr>
      </p:pic>
      <p:pic>
        <p:nvPicPr>
          <p:cNvPr id="7" name="Google Shape;359;g5eb17ca0f3_0_166" descr="Logo of Zenodo">
            <a:extLst>
              <a:ext uri="{FF2B5EF4-FFF2-40B4-BE49-F238E27FC236}">
                <a16:creationId xmlns:a16="http://schemas.microsoft.com/office/drawing/2014/main" id="{42209FFD-E891-1B4D-9992-715810345714}"/>
              </a:ext>
            </a:extLst>
          </p:cNvPr>
          <p:cNvPicPr preferRelativeResize="0"/>
          <p:nvPr/>
        </p:nvPicPr>
        <p:blipFill>
          <a:blip r:embed="rId4">
            <a:alphaModFix/>
          </a:blip>
          <a:stretch>
            <a:fillRect/>
          </a:stretch>
        </p:blipFill>
        <p:spPr>
          <a:xfrm>
            <a:off x="686199" y="5222787"/>
            <a:ext cx="3732574" cy="1341536"/>
          </a:xfrm>
          <a:prstGeom prst="rect">
            <a:avLst/>
          </a:prstGeom>
          <a:noFill/>
          <a:ln>
            <a:noFill/>
          </a:ln>
        </p:spPr>
      </p:pic>
      <p:pic>
        <p:nvPicPr>
          <p:cNvPr id="8" name="Picture 7" descr="Picture from the study 101 innovations in scholarly communication showing different digital tools in the areas of discovery, analysis, writing, publication, outreach">
            <a:extLst>
              <a:ext uri="{FF2B5EF4-FFF2-40B4-BE49-F238E27FC236}">
                <a16:creationId xmlns:a16="http://schemas.microsoft.com/office/drawing/2014/main" id="{56C5EF95-C427-DF44-A5B7-D837D0D4BCBB}"/>
              </a:ext>
            </a:extLst>
          </p:cNvPr>
          <p:cNvPicPr>
            <a:picLocks noChangeAspect="1"/>
          </p:cNvPicPr>
          <p:nvPr/>
        </p:nvPicPr>
        <p:blipFill>
          <a:blip r:embed="rId5"/>
          <a:stretch>
            <a:fillRect/>
          </a:stretch>
        </p:blipFill>
        <p:spPr>
          <a:xfrm>
            <a:off x="782642" y="1432420"/>
            <a:ext cx="3539688" cy="3509041"/>
          </a:xfrm>
          <a:prstGeom prst="rect">
            <a:avLst/>
          </a:prstGeom>
        </p:spPr>
      </p:pic>
      <p:cxnSp>
        <p:nvCxnSpPr>
          <p:cNvPr id="9" name="Straight Connector 8">
            <a:extLst>
              <a:ext uri="{FF2B5EF4-FFF2-40B4-BE49-F238E27FC236}">
                <a16:creationId xmlns:a16="http://schemas.microsoft.com/office/drawing/2014/main" id="{7E64BB82-1C3E-DE55-35A5-3A71BA3EF193}"/>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pic>
        <p:nvPicPr>
          <p:cNvPr id="10" name="Picture 9" descr="Screenshot of Sherpa Romeo">
            <a:extLst>
              <a:ext uri="{FF2B5EF4-FFF2-40B4-BE49-F238E27FC236}">
                <a16:creationId xmlns:a16="http://schemas.microsoft.com/office/drawing/2014/main" id="{A908A295-0DB0-83FE-03E6-D21D55B98B48}"/>
              </a:ext>
            </a:extLst>
          </p:cNvPr>
          <p:cNvPicPr>
            <a:picLocks noChangeAspect="1"/>
          </p:cNvPicPr>
          <p:nvPr/>
        </p:nvPicPr>
        <p:blipFill>
          <a:blip r:embed="rId6"/>
          <a:stretch>
            <a:fillRect/>
          </a:stretch>
        </p:blipFill>
        <p:spPr>
          <a:xfrm>
            <a:off x="4747814" y="5260257"/>
            <a:ext cx="6896499" cy="1304066"/>
          </a:xfrm>
          <a:prstGeom prst="rect">
            <a:avLst/>
          </a:prstGeom>
        </p:spPr>
      </p:pic>
      <p:pic>
        <p:nvPicPr>
          <p:cNvPr id="12" name="Picture 11" descr="Logo of Unpaywall">
            <a:extLst>
              <a:ext uri="{FF2B5EF4-FFF2-40B4-BE49-F238E27FC236}">
                <a16:creationId xmlns:a16="http://schemas.microsoft.com/office/drawing/2014/main" id="{237CB20A-363C-FFC6-BA25-42BD74D35C7D}"/>
              </a:ext>
            </a:extLst>
          </p:cNvPr>
          <p:cNvPicPr>
            <a:picLocks noChangeAspect="1"/>
          </p:cNvPicPr>
          <p:nvPr/>
        </p:nvPicPr>
        <p:blipFill>
          <a:blip r:embed="rId7"/>
          <a:stretch>
            <a:fillRect/>
          </a:stretch>
        </p:blipFill>
        <p:spPr>
          <a:xfrm>
            <a:off x="5128006" y="3266817"/>
            <a:ext cx="2592387" cy="1674644"/>
          </a:xfrm>
          <a:prstGeom prst="rect">
            <a:avLst/>
          </a:prstGeom>
        </p:spPr>
      </p:pic>
      <p:pic>
        <p:nvPicPr>
          <p:cNvPr id="14" name="Picture 13" descr="Types of Open Access">
            <a:extLst>
              <a:ext uri="{FF2B5EF4-FFF2-40B4-BE49-F238E27FC236}">
                <a16:creationId xmlns:a16="http://schemas.microsoft.com/office/drawing/2014/main" id="{0545A969-0160-4342-5BBF-EF2BD599FB47}"/>
              </a:ext>
            </a:extLst>
          </p:cNvPr>
          <p:cNvPicPr>
            <a:picLocks noChangeAspect="1"/>
          </p:cNvPicPr>
          <p:nvPr/>
        </p:nvPicPr>
        <p:blipFill>
          <a:blip r:embed="rId8"/>
          <a:stretch>
            <a:fillRect/>
          </a:stretch>
        </p:blipFill>
        <p:spPr>
          <a:xfrm>
            <a:off x="8188124" y="3205741"/>
            <a:ext cx="3338945" cy="1684883"/>
          </a:xfrm>
          <a:prstGeom prst="rect">
            <a:avLst/>
          </a:prstGeom>
        </p:spPr>
      </p:pic>
      <p:pic>
        <p:nvPicPr>
          <p:cNvPr id="16" name="Picture 15" descr="Logo of DOAJ">
            <a:extLst>
              <a:ext uri="{FF2B5EF4-FFF2-40B4-BE49-F238E27FC236}">
                <a16:creationId xmlns:a16="http://schemas.microsoft.com/office/drawing/2014/main" id="{91A87A48-1011-4253-6DAA-8317B3E83978}"/>
              </a:ext>
            </a:extLst>
          </p:cNvPr>
          <p:cNvPicPr>
            <a:picLocks noChangeAspect="1"/>
          </p:cNvPicPr>
          <p:nvPr/>
        </p:nvPicPr>
        <p:blipFill>
          <a:blip r:embed="rId9"/>
          <a:stretch>
            <a:fillRect/>
          </a:stretch>
        </p:blipFill>
        <p:spPr>
          <a:xfrm>
            <a:off x="8686799" y="2163187"/>
            <a:ext cx="3184525" cy="706748"/>
          </a:xfrm>
          <a:prstGeom prst="rect">
            <a:avLst/>
          </a:prstGeom>
        </p:spPr>
      </p:pic>
    </p:spTree>
    <p:extLst>
      <p:ext uri="{BB962C8B-B14F-4D97-AF65-F5344CB8AC3E}">
        <p14:creationId xmlns:p14="http://schemas.microsoft.com/office/powerpoint/2010/main" val="4001817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394E36-BEBE-8DC7-E024-111AAE11CCB3}"/>
              </a:ext>
            </a:extLst>
          </p:cNvPr>
          <p:cNvSpPr>
            <a:spLocks noGrp="1"/>
          </p:cNvSpPr>
          <p:nvPr>
            <p:ph type="title"/>
          </p:nvPr>
        </p:nvSpPr>
        <p:spPr>
          <a:xfrm>
            <a:off x="838200" y="-178169"/>
            <a:ext cx="10515600" cy="1325563"/>
          </a:xfrm>
        </p:spPr>
        <p:txBody>
          <a:bodyPr/>
          <a:lstStyle/>
          <a:p>
            <a:r>
              <a:rPr lang="en-GB" dirty="0">
                <a:solidFill>
                  <a:schemeClr val="bg1"/>
                </a:solidFill>
              </a:rPr>
              <a:t>You can make your workflow</a:t>
            </a:r>
            <a:r>
              <a:rPr lang="en-GB" baseline="0" dirty="0">
                <a:solidFill>
                  <a:schemeClr val="bg1"/>
                </a:solidFill>
              </a:rPr>
              <a:t> more open by …</a:t>
            </a:r>
            <a:endParaRPr lang="en-GB" dirty="0">
              <a:solidFill>
                <a:schemeClr val="bg1"/>
              </a:solidFill>
            </a:endParaRPr>
          </a:p>
        </p:txBody>
      </p:sp>
      <p:pic>
        <p:nvPicPr>
          <p:cNvPr id="5" name="Picture 4" descr="Suggestions for making workflow more open from Kramer and Bosman's study 101 Innovations in Scholarly Publishing">
            <a:extLst>
              <a:ext uri="{FF2B5EF4-FFF2-40B4-BE49-F238E27FC236}">
                <a16:creationId xmlns:a16="http://schemas.microsoft.com/office/drawing/2014/main" id="{0222B5FF-A4DE-0F46-AE91-A489D9D46826}"/>
              </a:ext>
            </a:extLst>
          </p:cNvPr>
          <p:cNvPicPr>
            <a:picLocks noChangeAspect="1"/>
          </p:cNvPicPr>
          <p:nvPr/>
        </p:nvPicPr>
        <p:blipFill>
          <a:blip r:embed="rId3"/>
          <a:stretch>
            <a:fillRect/>
          </a:stretch>
        </p:blipFill>
        <p:spPr>
          <a:xfrm>
            <a:off x="349624" y="484613"/>
            <a:ext cx="12192000" cy="5996350"/>
          </a:xfrm>
          <a:prstGeom prst="rect">
            <a:avLst/>
          </a:prstGeom>
        </p:spPr>
      </p:pic>
    </p:spTree>
    <p:extLst>
      <p:ext uri="{BB962C8B-B14F-4D97-AF65-F5344CB8AC3E}">
        <p14:creationId xmlns:p14="http://schemas.microsoft.com/office/powerpoint/2010/main" val="20887468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AF70D7C-93C0-AFD8-15C9-C301A8697CC6}"/>
              </a:ext>
            </a:extLst>
          </p:cNvPr>
          <p:cNvSpPr txBox="1">
            <a:spLocks/>
          </p:cNvSpPr>
          <p:nvPr/>
        </p:nvSpPr>
        <p:spPr>
          <a:xfrm>
            <a:off x="428625" y="326449"/>
            <a:ext cx="10515600" cy="82464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GB" sz="3200" b="1" dirty="0">
              <a:latin typeface="Avenir Book" panose="02000503020000020003" pitchFamily="2" charset="0"/>
            </a:endParaRPr>
          </a:p>
        </p:txBody>
      </p:sp>
      <p:cxnSp>
        <p:nvCxnSpPr>
          <p:cNvPr id="4" name="Straight Connector 3">
            <a:extLst>
              <a:ext uri="{FF2B5EF4-FFF2-40B4-BE49-F238E27FC236}">
                <a16:creationId xmlns:a16="http://schemas.microsoft.com/office/drawing/2014/main" id="{641808AE-E1E0-635B-FF3F-6F5443A4F92C}"/>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
        <p:nvSpPr>
          <p:cNvPr id="9" name="Title 8">
            <a:extLst>
              <a:ext uri="{FF2B5EF4-FFF2-40B4-BE49-F238E27FC236}">
                <a16:creationId xmlns:a16="http://schemas.microsoft.com/office/drawing/2014/main" id="{83547C5A-6761-CCFB-DF4D-9B5F5A287F34}"/>
              </a:ext>
            </a:extLst>
          </p:cNvPr>
          <p:cNvSpPr>
            <a:spLocks noGrp="1"/>
          </p:cNvSpPr>
          <p:nvPr>
            <p:ph type="title"/>
          </p:nvPr>
        </p:nvSpPr>
        <p:spPr>
          <a:xfrm>
            <a:off x="428625" y="306861"/>
            <a:ext cx="10515600" cy="1325563"/>
          </a:xfrm>
        </p:spPr>
        <p:txBody>
          <a:bodyPr>
            <a:normAutofit/>
          </a:bodyPr>
          <a:lstStyle/>
          <a:p>
            <a:r>
              <a:rPr lang="en-GB" sz="3200" b="1" dirty="0">
                <a:latin typeface="Avenir Book" panose="02000503020000020003" pitchFamily="2" charset="0"/>
              </a:rPr>
              <a:t>2a. Knowing Where to Look</a:t>
            </a:r>
            <a:br>
              <a:rPr lang="en-GB" sz="3200" b="1" dirty="0">
                <a:latin typeface="Avenir Book" panose="02000503020000020003" pitchFamily="2" charset="0"/>
              </a:rPr>
            </a:br>
            <a:endParaRPr lang="en-GB" sz="3200" dirty="0"/>
          </a:p>
        </p:txBody>
      </p:sp>
      <p:sp>
        <p:nvSpPr>
          <p:cNvPr id="10" name="TextBox 9">
            <a:extLst>
              <a:ext uri="{FF2B5EF4-FFF2-40B4-BE49-F238E27FC236}">
                <a16:creationId xmlns:a16="http://schemas.microsoft.com/office/drawing/2014/main" id="{13CC6320-9DE4-27AE-FAFC-D4881EB305D6}"/>
              </a:ext>
            </a:extLst>
          </p:cNvPr>
          <p:cNvSpPr txBox="1"/>
          <p:nvPr/>
        </p:nvSpPr>
        <p:spPr>
          <a:xfrm>
            <a:off x="520149" y="1620994"/>
            <a:ext cx="10515600" cy="522303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GB" sz="2000" dirty="0">
                <a:latin typeface="Avenir Book" panose="02000503020000020003" pitchFamily="2" charset="0"/>
              </a:rPr>
              <a:t>Repositories can enable data sharing without institutional investment</a:t>
            </a:r>
          </a:p>
          <a:p>
            <a:pPr marL="285750" indent="-285750">
              <a:lnSpc>
                <a:spcPct val="150000"/>
              </a:lnSpc>
              <a:buFont typeface="Arial" panose="020B0604020202020204" pitchFamily="34" charset="0"/>
              <a:buChar char="•"/>
            </a:pPr>
            <a:r>
              <a:rPr lang="en-GB" sz="2000" dirty="0">
                <a:latin typeface="Avenir Book" panose="02000503020000020003" pitchFamily="2" charset="0"/>
              </a:rPr>
              <a:t>Many Open Access databases can provide data. </a:t>
            </a:r>
            <a:r>
              <a:rPr lang="en-GB" sz="2000" dirty="0" err="1">
                <a:latin typeface="Avenir Book" panose="02000503020000020003" pitchFamily="2" charset="0"/>
              </a:rPr>
              <a:t>Ie</a:t>
            </a:r>
            <a:r>
              <a:rPr lang="en-GB" sz="2000" dirty="0">
                <a:latin typeface="Avenir Book" panose="02000503020000020003" pitchFamily="2" charset="0"/>
              </a:rPr>
              <a:t>. </a:t>
            </a:r>
          </a:p>
          <a:p>
            <a:pPr marL="742950" lvl="1" indent="-285750">
              <a:lnSpc>
                <a:spcPct val="150000"/>
              </a:lnSpc>
              <a:buFont typeface="Arial" panose="020B0604020202020204" pitchFamily="34" charset="0"/>
              <a:buChar char="•"/>
            </a:pPr>
            <a:r>
              <a:rPr lang="en-GB" dirty="0">
                <a:latin typeface="Avenir Book" panose="02000503020000020003" pitchFamily="2" charset="0"/>
              </a:rPr>
              <a:t>Global Partnership for Sustainable Development Data </a:t>
            </a:r>
            <a:r>
              <a:rPr lang="en-GB" dirty="0">
                <a:latin typeface="Avenir Book" panose="02000503020000020003" pitchFamily="2" charset="0"/>
                <a:hlinkClick r:id="rId3"/>
              </a:rPr>
              <a:t>www.data4sdgs.org</a:t>
            </a:r>
            <a:r>
              <a:rPr lang="en-GB" dirty="0">
                <a:latin typeface="Avenir Book" panose="02000503020000020003" pitchFamily="2" charset="0"/>
              </a:rPr>
              <a:t> </a:t>
            </a:r>
          </a:p>
          <a:p>
            <a:pPr marL="742950" lvl="1" indent="-285750">
              <a:lnSpc>
                <a:spcPct val="150000"/>
              </a:lnSpc>
              <a:buFont typeface="Arial" panose="020B0604020202020204" pitchFamily="34" charset="0"/>
              <a:buChar char="•"/>
            </a:pPr>
            <a:r>
              <a:rPr lang="en-GB" dirty="0">
                <a:latin typeface="Avenir Book" panose="02000503020000020003" pitchFamily="2" charset="0"/>
              </a:rPr>
              <a:t>Listing of Open Access Databases </a:t>
            </a:r>
            <a:r>
              <a:rPr lang="en-GB" dirty="0">
                <a:latin typeface="Avenir Book" panose="02000503020000020003" pitchFamily="2" charset="0"/>
                <a:hlinkClick r:id="rId4"/>
              </a:rPr>
              <a:t>www.loadb.org</a:t>
            </a:r>
            <a:r>
              <a:rPr lang="en-GB" dirty="0">
                <a:latin typeface="Avenir Book" panose="02000503020000020003" pitchFamily="2" charset="0"/>
              </a:rPr>
              <a:t> </a:t>
            </a:r>
          </a:p>
          <a:p>
            <a:pPr marL="285750" indent="-285750">
              <a:lnSpc>
                <a:spcPct val="150000"/>
              </a:lnSpc>
              <a:buFont typeface="Arial" panose="020B0604020202020204" pitchFamily="34" charset="0"/>
              <a:buChar char="•"/>
            </a:pPr>
            <a:r>
              <a:rPr lang="en-GB" sz="2000" dirty="0">
                <a:latin typeface="Avenir Book" panose="02000503020000020003" pitchFamily="2" charset="0"/>
              </a:rPr>
              <a:t>Research4Life programme</a:t>
            </a:r>
          </a:p>
          <a:p>
            <a:pPr marL="742950" lvl="1" indent="-285750">
              <a:lnSpc>
                <a:spcPct val="150000"/>
              </a:lnSpc>
              <a:buFont typeface="Arial" panose="020B0604020202020204" pitchFamily="34" charset="0"/>
              <a:buChar char="•"/>
            </a:pPr>
            <a:r>
              <a:rPr lang="en-GB" dirty="0">
                <a:latin typeface="Avenir Book" panose="02000503020000020003" pitchFamily="2" charset="0"/>
              </a:rPr>
              <a:t>Journal access </a:t>
            </a:r>
          </a:p>
          <a:p>
            <a:pPr marL="742950" lvl="1" indent="-285750">
              <a:lnSpc>
                <a:spcPct val="150000"/>
              </a:lnSpc>
              <a:buFont typeface="Arial" panose="020B0604020202020204" pitchFamily="34" charset="0"/>
              <a:buChar char="•"/>
            </a:pPr>
            <a:r>
              <a:rPr lang="en-GB" dirty="0">
                <a:latin typeface="Avenir Book" panose="02000503020000020003" pitchFamily="2" charset="0"/>
              </a:rPr>
              <a:t>AGORA – access to global online research in agriculture </a:t>
            </a:r>
            <a:r>
              <a:rPr lang="en-GB" dirty="0">
                <a:latin typeface="Avenir Book" panose="02000503020000020003" pitchFamily="2" charset="0"/>
                <a:hlinkClick r:id="rId5"/>
              </a:rPr>
              <a:t>www.fao.org/agora/en/</a:t>
            </a:r>
            <a:endParaRPr lang="en-GB" dirty="0">
              <a:latin typeface="Avenir Book" panose="02000503020000020003" pitchFamily="2" charset="0"/>
            </a:endParaRPr>
          </a:p>
          <a:p>
            <a:pPr marL="742950" lvl="1" indent="-285750">
              <a:lnSpc>
                <a:spcPct val="150000"/>
              </a:lnSpc>
              <a:buFont typeface="Arial" panose="020B0604020202020204" pitchFamily="34" charset="0"/>
              <a:buChar char="•"/>
            </a:pPr>
            <a:r>
              <a:rPr lang="en-GB" dirty="0">
                <a:latin typeface="Avenir Book" panose="02000503020000020003" pitchFamily="2" charset="0"/>
              </a:rPr>
              <a:t>HINARI – access to research for health programme </a:t>
            </a:r>
            <a:r>
              <a:rPr lang="en-GB" dirty="0">
                <a:latin typeface="Avenir Book" panose="02000503020000020003" pitchFamily="2" charset="0"/>
                <a:hlinkClick r:id="rId6"/>
              </a:rPr>
              <a:t>www.who.int/hinari/en/</a:t>
            </a:r>
            <a:endParaRPr lang="en-GB" dirty="0">
              <a:latin typeface="Avenir Book" panose="02000503020000020003" pitchFamily="2" charset="0"/>
            </a:endParaRPr>
          </a:p>
          <a:p>
            <a:pPr marL="742950" lvl="1" indent="-285750">
              <a:lnSpc>
                <a:spcPct val="150000"/>
              </a:lnSpc>
              <a:buFont typeface="Arial" panose="020B0604020202020204" pitchFamily="34" charset="0"/>
              <a:buChar char="•"/>
            </a:pPr>
            <a:r>
              <a:rPr lang="en-GB" dirty="0">
                <a:latin typeface="Avenir Book" panose="02000503020000020003" pitchFamily="2" charset="0"/>
              </a:rPr>
              <a:t>OARE – online access to research in the environment </a:t>
            </a:r>
            <a:r>
              <a:rPr lang="en-GB" dirty="0">
                <a:latin typeface="Avenir Book" panose="02000503020000020003" pitchFamily="2" charset="0"/>
                <a:hlinkClick r:id="rId7"/>
              </a:rPr>
              <a:t>www.web.unep.org/oare/</a:t>
            </a:r>
            <a:endParaRPr lang="en-GB" dirty="0">
              <a:latin typeface="Avenir Book" panose="02000503020000020003" pitchFamily="2" charset="0"/>
            </a:endParaRPr>
          </a:p>
          <a:p>
            <a:pPr marL="742950" lvl="1" indent="-285750">
              <a:lnSpc>
                <a:spcPct val="150000"/>
              </a:lnSpc>
              <a:buFont typeface="Arial" panose="020B0604020202020204" pitchFamily="34" charset="0"/>
              <a:buChar char="•"/>
            </a:pPr>
            <a:r>
              <a:rPr lang="en-GB" dirty="0">
                <a:latin typeface="Avenir Book" panose="02000503020000020003" pitchFamily="2" charset="0"/>
              </a:rPr>
              <a:t>ARDI – access to research for development and innovation </a:t>
            </a:r>
            <a:r>
              <a:rPr lang="en-GB" dirty="0">
                <a:latin typeface="Avenir Book" panose="02000503020000020003" pitchFamily="2" charset="0"/>
                <a:hlinkClick r:id="rId8"/>
              </a:rPr>
              <a:t>www.wipo.int/ardi/en/</a:t>
            </a:r>
            <a:endParaRPr lang="en-GB" dirty="0">
              <a:latin typeface="Avenir Book" panose="02000503020000020003" pitchFamily="2" charset="0"/>
            </a:endParaRPr>
          </a:p>
          <a:p>
            <a:pPr marL="285750" indent="-285750">
              <a:lnSpc>
                <a:spcPct val="150000"/>
              </a:lnSpc>
              <a:buFont typeface="Arial" panose="020B0604020202020204" pitchFamily="34" charset="0"/>
              <a:buChar char="•"/>
            </a:pPr>
            <a:r>
              <a:rPr lang="en-GB" i="1" dirty="0">
                <a:latin typeface="Avenir Book" panose="02000503020000020003" pitchFamily="2" charset="0"/>
              </a:rPr>
              <a:t>NB. Logging in necessary via institutional ID and can require institutional network/VPN</a:t>
            </a:r>
          </a:p>
          <a:p>
            <a:pPr marL="742950" lvl="1" indent="-285750">
              <a:lnSpc>
                <a:spcPct val="150000"/>
              </a:lnSpc>
              <a:buFont typeface="Arial" panose="020B0604020202020204" pitchFamily="34" charset="0"/>
              <a:buChar char="•"/>
            </a:pPr>
            <a:endParaRPr lang="en-GB" sz="2000" dirty="0">
              <a:latin typeface="Avenir Book" panose="02000503020000020003" pitchFamily="2" charset="0"/>
            </a:endParaRPr>
          </a:p>
        </p:txBody>
      </p:sp>
      <p:pic>
        <p:nvPicPr>
          <p:cNvPr id="11" name="Picture 10" descr="Re3data.org logo">
            <a:extLst>
              <a:ext uri="{FF2B5EF4-FFF2-40B4-BE49-F238E27FC236}">
                <a16:creationId xmlns:a16="http://schemas.microsoft.com/office/drawing/2014/main" id="{F47F3F24-4126-EE5B-D73F-2B06A0F953FA}"/>
              </a:ext>
            </a:extLst>
          </p:cNvPr>
          <p:cNvPicPr>
            <a:picLocks noChangeAspect="1"/>
          </p:cNvPicPr>
          <p:nvPr/>
        </p:nvPicPr>
        <p:blipFill>
          <a:blip r:embed="rId9"/>
          <a:stretch>
            <a:fillRect/>
          </a:stretch>
        </p:blipFill>
        <p:spPr>
          <a:xfrm>
            <a:off x="9092105" y="1632424"/>
            <a:ext cx="2867134" cy="878638"/>
          </a:xfrm>
          <a:prstGeom prst="rect">
            <a:avLst/>
          </a:prstGeom>
        </p:spPr>
      </p:pic>
      <p:pic>
        <p:nvPicPr>
          <p:cNvPr id="12" name="Picture 11" descr="COAR logo">
            <a:extLst>
              <a:ext uri="{FF2B5EF4-FFF2-40B4-BE49-F238E27FC236}">
                <a16:creationId xmlns:a16="http://schemas.microsoft.com/office/drawing/2014/main" id="{59C7AD33-FF01-5334-E298-800114C0001B}"/>
              </a:ext>
            </a:extLst>
          </p:cNvPr>
          <p:cNvPicPr>
            <a:picLocks noChangeAspect="1"/>
          </p:cNvPicPr>
          <p:nvPr/>
        </p:nvPicPr>
        <p:blipFill>
          <a:blip r:embed="rId10"/>
          <a:stretch>
            <a:fillRect/>
          </a:stretch>
        </p:blipFill>
        <p:spPr>
          <a:xfrm>
            <a:off x="9332091" y="2562808"/>
            <a:ext cx="2627148" cy="1294537"/>
          </a:xfrm>
          <a:prstGeom prst="rect">
            <a:avLst/>
          </a:prstGeom>
        </p:spPr>
      </p:pic>
      <p:pic>
        <p:nvPicPr>
          <p:cNvPr id="15" name="Picture 14">
            <a:extLst>
              <a:ext uri="{FF2B5EF4-FFF2-40B4-BE49-F238E27FC236}">
                <a16:creationId xmlns:a16="http://schemas.microsoft.com/office/drawing/2014/main" id="{E1DDC990-5A93-F295-A271-01769E258168}"/>
              </a:ext>
            </a:extLst>
          </p:cNvPr>
          <p:cNvPicPr>
            <a:picLocks noChangeAspect="1"/>
          </p:cNvPicPr>
          <p:nvPr/>
        </p:nvPicPr>
        <p:blipFill>
          <a:blip r:embed="rId11"/>
          <a:stretch>
            <a:fillRect/>
          </a:stretch>
        </p:blipFill>
        <p:spPr>
          <a:xfrm>
            <a:off x="9452919" y="4783510"/>
            <a:ext cx="2506320" cy="884132"/>
          </a:xfrm>
          <a:prstGeom prst="rect">
            <a:avLst/>
          </a:prstGeom>
        </p:spPr>
      </p:pic>
    </p:spTree>
    <p:extLst>
      <p:ext uri="{BB962C8B-B14F-4D97-AF65-F5344CB8AC3E}">
        <p14:creationId xmlns:p14="http://schemas.microsoft.com/office/powerpoint/2010/main" val="24371295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DCBBA-78F1-2640-81CD-B46D8C13903D}"/>
              </a:ext>
            </a:extLst>
          </p:cNvPr>
          <p:cNvSpPr>
            <a:spLocks noGrp="1"/>
          </p:cNvSpPr>
          <p:nvPr>
            <p:ph type="title"/>
          </p:nvPr>
        </p:nvSpPr>
        <p:spPr>
          <a:xfrm>
            <a:off x="428625" y="380337"/>
            <a:ext cx="10515600" cy="837707"/>
          </a:xfrm>
        </p:spPr>
        <p:txBody>
          <a:bodyPr>
            <a:normAutofit/>
          </a:bodyPr>
          <a:lstStyle/>
          <a:p>
            <a:r>
              <a:rPr lang="en-GB" sz="3200" b="1" dirty="0">
                <a:latin typeface="Avenir Book" panose="02000503020000020003" pitchFamily="2" charset="0"/>
              </a:rPr>
              <a:t>2b. Lack of Expertise and Training</a:t>
            </a:r>
          </a:p>
        </p:txBody>
      </p:sp>
      <p:pic>
        <p:nvPicPr>
          <p:cNvPr id="6" name="Picture 5" descr="Open Science MOOC logo">
            <a:extLst>
              <a:ext uri="{FF2B5EF4-FFF2-40B4-BE49-F238E27FC236}">
                <a16:creationId xmlns:a16="http://schemas.microsoft.com/office/drawing/2014/main" id="{EDED55D2-6099-8A48-AFB1-2D596F0C5197}"/>
              </a:ext>
            </a:extLst>
          </p:cNvPr>
          <p:cNvPicPr>
            <a:picLocks noChangeAspect="1"/>
          </p:cNvPicPr>
          <p:nvPr/>
        </p:nvPicPr>
        <p:blipFill>
          <a:blip r:embed="rId3"/>
          <a:stretch>
            <a:fillRect/>
          </a:stretch>
        </p:blipFill>
        <p:spPr>
          <a:xfrm>
            <a:off x="806450" y="1289275"/>
            <a:ext cx="3721100" cy="2171700"/>
          </a:xfrm>
          <a:prstGeom prst="rect">
            <a:avLst/>
          </a:prstGeom>
        </p:spPr>
      </p:pic>
      <p:pic>
        <p:nvPicPr>
          <p:cNvPr id="10" name="Picture 9" descr="The Carpentries logo">
            <a:extLst>
              <a:ext uri="{FF2B5EF4-FFF2-40B4-BE49-F238E27FC236}">
                <a16:creationId xmlns:a16="http://schemas.microsoft.com/office/drawing/2014/main" id="{9702C129-254B-564A-89A9-D1A26D071102}"/>
              </a:ext>
            </a:extLst>
          </p:cNvPr>
          <p:cNvPicPr>
            <a:picLocks noChangeAspect="1"/>
          </p:cNvPicPr>
          <p:nvPr/>
        </p:nvPicPr>
        <p:blipFill>
          <a:blip r:embed="rId4"/>
          <a:stretch>
            <a:fillRect/>
          </a:stretch>
        </p:blipFill>
        <p:spPr>
          <a:xfrm>
            <a:off x="4982695" y="1488117"/>
            <a:ext cx="5461000" cy="1701800"/>
          </a:xfrm>
          <a:prstGeom prst="rect">
            <a:avLst/>
          </a:prstGeom>
        </p:spPr>
      </p:pic>
      <p:pic>
        <p:nvPicPr>
          <p:cNvPr id="13" name="Picture 12" descr="R studio community logo">
            <a:extLst>
              <a:ext uri="{FF2B5EF4-FFF2-40B4-BE49-F238E27FC236}">
                <a16:creationId xmlns:a16="http://schemas.microsoft.com/office/drawing/2014/main" id="{771EEC6F-959E-2442-9A6A-3BDA54AB3CA1}"/>
              </a:ext>
            </a:extLst>
          </p:cNvPr>
          <p:cNvPicPr>
            <a:picLocks noChangeAspect="1"/>
          </p:cNvPicPr>
          <p:nvPr/>
        </p:nvPicPr>
        <p:blipFill>
          <a:blip r:embed="rId5"/>
          <a:stretch>
            <a:fillRect/>
          </a:stretch>
        </p:blipFill>
        <p:spPr>
          <a:xfrm>
            <a:off x="513157" y="3332379"/>
            <a:ext cx="5409235" cy="1126924"/>
          </a:xfrm>
          <a:prstGeom prst="rect">
            <a:avLst/>
          </a:prstGeom>
        </p:spPr>
      </p:pic>
      <p:pic>
        <p:nvPicPr>
          <p:cNvPr id="15" name="Picture 14" descr="Screenshot of Python community forum">
            <a:extLst>
              <a:ext uri="{FF2B5EF4-FFF2-40B4-BE49-F238E27FC236}">
                <a16:creationId xmlns:a16="http://schemas.microsoft.com/office/drawing/2014/main" id="{9A8D8E5E-A998-DE41-B084-E5C05CFD8BD0}"/>
              </a:ext>
            </a:extLst>
          </p:cNvPr>
          <p:cNvPicPr>
            <a:picLocks noChangeAspect="1"/>
          </p:cNvPicPr>
          <p:nvPr/>
        </p:nvPicPr>
        <p:blipFill>
          <a:blip r:embed="rId6"/>
          <a:stretch>
            <a:fillRect/>
          </a:stretch>
        </p:blipFill>
        <p:spPr>
          <a:xfrm>
            <a:off x="6136341" y="4462142"/>
            <a:ext cx="5804270" cy="2190908"/>
          </a:xfrm>
          <a:prstGeom prst="rect">
            <a:avLst/>
          </a:prstGeom>
        </p:spPr>
      </p:pic>
      <p:cxnSp>
        <p:nvCxnSpPr>
          <p:cNvPr id="9" name="Straight Connector 8">
            <a:extLst>
              <a:ext uri="{FF2B5EF4-FFF2-40B4-BE49-F238E27FC236}">
                <a16:creationId xmlns:a16="http://schemas.microsoft.com/office/drawing/2014/main" id="{1410ADD3-3C0D-FAA0-E14D-EA9F3941FA01}"/>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pic>
        <p:nvPicPr>
          <p:cNvPr id="5" name="Picture 4" descr="AuthorAID logo">
            <a:extLst>
              <a:ext uri="{FF2B5EF4-FFF2-40B4-BE49-F238E27FC236}">
                <a16:creationId xmlns:a16="http://schemas.microsoft.com/office/drawing/2014/main" id="{FBC071E9-024F-E21F-032C-29383285FD3A}"/>
              </a:ext>
            </a:extLst>
          </p:cNvPr>
          <p:cNvPicPr>
            <a:picLocks noChangeAspect="1"/>
          </p:cNvPicPr>
          <p:nvPr/>
        </p:nvPicPr>
        <p:blipFill>
          <a:blip r:embed="rId7"/>
          <a:stretch>
            <a:fillRect/>
          </a:stretch>
        </p:blipFill>
        <p:spPr>
          <a:xfrm>
            <a:off x="251389" y="4940834"/>
            <a:ext cx="5698970" cy="1419111"/>
          </a:xfrm>
          <a:prstGeom prst="rect">
            <a:avLst/>
          </a:prstGeom>
        </p:spPr>
      </p:pic>
      <p:pic>
        <p:nvPicPr>
          <p:cNvPr id="11" name="Picture 10" descr="CODATA-RDA School of Research Data Science logo">
            <a:extLst>
              <a:ext uri="{FF2B5EF4-FFF2-40B4-BE49-F238E27FC236}">
                <a16:creationId xmlns:a16="http://schemas.microsoft.com/office/drawing/2014/main" id="{E910C4BD-4C76-05DA-79B1-E2245B926015}"/>
              </a:ext>
            </a:extLst>
          </p:cNvPr>
          <p:cNvPicPr>
            <a:picLocks noChangeAspect="1"/>
          </p:cNvPicPr>
          <p:nvPr/>
        </p:nvPicPr>
        <p:blipFill>
          <a:blip r:embed="rId8"/>
          <a:stretch>
            <a:fillRect/>
          </a:stretch>
        </p:blipFill>
        <p:spPr>
          <a:xfrm>
            <a:off x="7200617" y="3243788"/>
            <a:ext cx="3200400" cy="1282700"/>
          </a:xfrm>
          <a:prstGeom prst="rect">
            <a:avLst/>
          </a:prstGeom>
        </p:spPr>
      </p:pic>
    </p:spTree>
    <p:extLst>
      <p:ext uri="{BB962C8B-B14F-4D97-AF65-F5344CB8AC3E}">
        <p14:creationId xmlns:p14="http://schemas.microsoft.com/office/powerpoint/2010/main" val="41971479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6E47A-6F6D-4E4A-B542-62429253641A}"/>
              </a:ext>
            </a:extLst>
          </p:cNvPr>
          <p:cNvSpPr>
            <a:spLocks noGrp="1"/>
          </p:cNvSpPr>
          <p:nvPr>
            <p:ph type="title"/>
          </p:nvPr>
        </p:nvSpPr>
        <p:spPr>
          <a:xfrm>
            <a:off x="78060" y="725527"/>
            <a:ext cx="2894438" cy="1159030"/>
          </a:xfrm>
        </p:spPr>
        <p:txBody>
          <a:bodyPr>
            <a:normAutofit/>
          </a:bodyPr>
          <a:lstStyle/>
          <a:p>
            <a:r>
              <a:rPr lang="en-GB" sz="3200" b="1" dirty="0">
                <a:latin typeface="Avenir Book" panose="02000503020000020003" pitchFamily="2" charset="0"/>
              </a:rPr>
              <a:t>Support Networks</a:t>
            </a:r>
          </a:p>
        </p:txBody>
      </p:sp>
      <p:sp>
        <p:nvSpPr>
          <p:cNvPr id="6" name="TextBox 5">
            <a:extLst>
              <a:ext uri="{FF2B5EF4-FFF2-40B4-BE49-F238E27FC236}">
                <a16:creationId xmlns:a16="http://schemas.microsoft.com/office/drawing/2014/main" id="{DE163E87-232D-824D-8CFF-0ABA5F09BB81}"/>
              </a:ext>
            </a:extLst>
          </p:cNvPr>
          <p:cNvSpPr txBox="1"/>
          <p:nvPr/>
        </p:nvSpPr>
        <p:spPr>
          <a:xfrm>
            <a:off x="78060" y="6380721"/>
            <a:ext cx="3150914" cy="338554"/>
          </a:xfrm>
          <a:prstGeom prst="rect">
            <a:avLst/>
          </a:prstGeom>
          <a:noFill/>
        </p:spPr>
        <p:txBody>
          <a:bodyPr wrap="square" rtlCol="0">
            <a:spAutoFit/>
          </a:bodyPr>
          <a:lstStyle/>
          <a:p>
            <a:r>
              <a:rPr lang="en-GB" sz="1600" dirty="0">
                <a:latin typeface="Avenir Book" panose="02000503020000020003" pitchFamily="2" charset="0"/>
              </a:rPr>
              <a:t>Thanks to Andy </a:t>
            </a:r>
            <a:r>
              <a:rPr lang="en-GB" sz="1600" dirty="0" err="1">
                <a:latin typeface="Avenir Book" panose="02000503020000020003" pitchFamily="2" charset="0"/>
              </a:rPr>
              <a:t>Nobes</a:t>
            </a:r>
            <a:r>
              <a:rPr lang="en-GB" sz="1600" dirty="0">
                <a:latin typeface="Avenir Book" panose="02000503020000020003" pitchFamily="2" charset="0"/>
              </a:rPr>
              <a:t>, INASP</a:t>
            </a:r>
          </a:p>
        </p:txBody>
      </p:sp>
      <p:cxnSp>
        <p:nvCxnSpPr>
          <p:cNvPr id="7" name="Straight Connector 6">
            <a:extLst>
              <a:ext uri="{FF2B5EF4-FFF2-40B4-BE49-F238E27FC236}">
                <a16:creationId xmlns:a16="http://schemas.microsoft.com/office/drawing/2014/main" id="{DF5850D5-BEE9-3448-A319-E2FDBEED99F9}"/>
              </a:ext>
              <a:ext uri="{C183D7F6-B498-43B3-948B-1728B52AA6E4}">
                <adec:decorative xmlns:adec="http://schemas.microsoft.com/office/drawing/2017/decorative" val="1"/>
              </a:ext>
            </a:extLst>
          </p:cNvPr>
          <p:cNvCxnSpPr>
            <a:cxnSpLocks/>
          </p:cNvCxnSpPr>
          <p:nvPr/>
        </p:nvCxnSpPr>
        <p:spPr>
          <a:xfrm>
            <a:off x="0" y="2060258"/>
            <a:ext cx="3053537"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pic>
        <p:nvPicPr>
          <p:cNvPr id="8" name="Picture 7" descr="Lis too academic support networks from Andy Nobes">
            <a:extLst>
              <a:ext uri="{FF2B5EF4-FFF2-40B4-BE49-F238E27FC236}">
                <a16:creationId xmlns:a16="http://schemas.microsoft.com/office/drawing/2014/main" id="{D6A029B3-3EC4-8B42-90B5-73B0A2BCD711}"/>
              </a:ext>
            </a:extLst>
          </p:cNvPr>
          <p:cNvPicPr>
            <a:picLocks noChangeAspect="1"/>
          </p:cNvPicPr>
          <p:nvPr/>
        </p:nvPicPr>
        <p:blipFill>
          <a:blip r:embed="rId3"/>
          <a:stretch>
            <a:fillRect/>
          </a:stretch>
        </p:blipFill>
        <p:spPr>
          <a:xfrm>
            <a:off x="3053537" y="0"/>
            <a:ext cx="9138463" cy="5953667"/>
          </a:xfrm>
          <a:prstGeom prst="rect">
            <a:avLst/>
          </a:prstGeom>
        </p:spPr>
      </p:pic>
      <p:pic>
        <p:nvPicPr>
          <p:cNvPr id="9" name="Picture 8">
            <a:extLst>
              <a:ext uri="{FF2B5EF4-FFF2-40B4-BE49-F238E27FC236}">
                <a16:creationId xmlns:a16="http://schemas.microsoft.com/office/drawing/2014/main" id="{BF5CB45D-5FDF-BD46-A72B-61C1451352EA}"/>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3053537" y="5507541"/>
            <a:ext cx="8990826" cy="1746360"/>
          </a:xfrm>
          <a:prstGeom prst="rect">
            <a:avLst/>
          </a:prstGeom>
        </p:spPr>
      </p:pic>
      <p:pic>
        <p:nvPicPr>
          <p:cNvPr id="3" name="Picture 2" descr="Logo of the research data alliance">
            <a:extLst>
              <a:ext uri="{FF2B5EF4-FFF2-40B4-BE49-F238E27FC236}">
                <a16:creationId xmlns:a16="http://schemas.microsoft.com/office/drawing/2014/main" id="{2BA75ECA-9227-1F6C-3C8D-E8B3DC472A09}"/>
              </a:ext>
            </a:extLst>
          </p:cNvPr>
          <p:cNvPicPr>
            <a:picLocks noChangeAspect="1"/>
          </p:cNvPicPr>
          <p:nvPr/>
        </p:nvPicPr>
        <p:blipFill>
          <a:blip r:embed="rId5"/>
          <a:stretch>
            <a:fillRect/>
          </a:stretch>
        </p:blipFill>
        <p:spPr>
          <a:xfrm>
            <a:off x="23268" y="2682323"/>
            <a:ext cx="3074922" cy="1746355"/>
          </a:xfrm>
          <a:prstGeom prst="rect">
            <a:avLst/>
          </a:prstGeom>
        </p:spPr>
      </p:pic>
    </p:spTree>
    <p:extLst>
      <p:ext uri="{BB962C8B-B14F-4D97-AF65-F5344CB8AC3E}">
        <p14:creationId xmlns:p14="http://schemas.microsoft.com/office/powerpoint/2010/main" val="3768823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D716D-4FFA-544D-8F51-DB54FE690462}"/>
              </a:ext>
            </a:extLst>
          </p:cNvPr>
          <p:cNvSpPr>
            <a:spLocks noGrp="1"/>
          </p:cNvSpPr>
          <p:nvPr>
            <p:ph type="title"/>
          </p:nvPr>
        </p:nvSpPr>
        <p:spPr>
          <a:xfrm>
            <a:off x="428625" y="242047"/>
            <a:ext cx="10515600" cy="951049"/>
          </a:xfrm>
        </p:spPr>
        <p:txBody>
          <a:bodyPr>
            <a:normAutofit/>
          </a:bodyPr>
          <a:lstStyle/>
          <a:p>
            <a:r>
              <a:rPr lang="en-GB" sz="3200" b="1" dirty="0">
                <a:latin typeface="Avenir Book" panose="02000503020000020003" pitchFamily="2" charset="0"/>
              </a:rPr>
              <a:t>Still Needed</a:t>
            </a:r>
          </a:p>
        </p:txBody>
      </p:sp>
      <p:sp>
        <p:nvSpPr>
          <p:cNvPr id="3" name="Content Placeholder 2">
            <a:extLst>
              <a:ext uri="{FF2B5EF4-FFF2-40B4-BE49-F238E27FC236}">
                <a16:creationId xmlns:a16="http://schemas.microsoft.com/office/drawing/2014/main" id="{02A4806B-72B2-9B4B-96A8-9DD2027CC281}"/>
              </a:ext>
            </a:extLst>
          </p:cNvPr>
          <p:cNvSpPr>
            <a:spLocks noGrp="1"/>
          </p:cNvSpPr>
          <p:nvPr>
            <p:ph idx="1"/>
          </p:nvPr>
        </p:nvSpPr>
        <p:spPr>
          <a:xfrm>
            <a:off x="416408" y="1463041"/>
            <a:ext cx="5893904" cy="5009801"/>
          </a:xfrm>
        </p:spPr>
        <p:txBody>
          <a:bodyPr>
            <a:normAutofit lnSpcReduction="10000"/>
          </a:bodyPr>
          <a:lstStyle/>
          <a:p>
            <a:pPr>
              <a:lnSpc>
                <a:spcPct val="150000"/>
              </a:lnSpc>
            </a:pPr>
            <a:r>
              <a:rPr lang="en-GB" sz="2000" dirty="0">
                <a:latin typeface="Avenir Book" panose="02000503020000020003" pitchFamily="2" charset="0"/>
              </a:rPr>
              <a:t>Local investment in Open Science infrastructures may take time</a:t>
            </a:r>
          </a:p>
          <a:p>
            <a:pPr>
              <a:lnSpc>
                <a:spcPct val="150000"/>
              </a:lnSpc>
            </a:pPr>
            <a:r>
              <a:rPr lang="en-GB" sz="2000" dirty="0">
                <a:latin typeface="Avenir Book" panose="02000503020000020003" pitchFamily="2" charset="0"/>
              </a:rPr>
              <a:t>However, global infrastructures and practices are changing rapidly</a:t>
            </a:r>
          </a:p>
          <a:p>
            <a:pPr>
              <a:lnSpc>
                <a:spcPct val="150000"/>
              </a:lnSpc>
            </a:pPr>
            <a:r>
              <a:rPr lang="en-GB" sz="2000" dirty="0">
                <a:latin typeface="Avenir Book" panose="02000503020000020003" pitchFamily="2" charset="0"/>
              </a:rPr>
              <a:t>Need more LMIC voices in these discussions to make sure that they work for researchers in lower-resourced contexts</a:t>
            </a:r>
          </a:p>
          <a:p>
            <a:pPr>
              <a:lnSpc>
                <a:spcPct val="150000"/>
              </a:lnSpc>
            </a:pPr>
            <a:endParaRPr lang="en-GB" sz="2000" dirty="0">
              <a:latin typeface="Avenir Book" panose="02000503020000020003" pitchFamily="2" charset="0"/>
            </a:endParaRPr>
          </a:p>
          <a:p>
            <a:pPr>
              <a:lnSpc>
                <a:spcPct val="150000"/>
              </a:lnSpc>
            </a:pPr>
            <a:r>
              <a:rPr lang="en-GB" sz="2000" dirty="0">
                <a:solidFill>
                  <a:srgbClr val="FF0000"/>
                </a:solidFill>
                <a:latin typeface="Avenir Book" panose="02000503020000020003" pitchFamily="2" charset="0"/>
              </a:rPr>
              <a:t>What else can help researchers overcome resource limitations?</a:t>
            </a:r>
          </a:p>
        </p:txBody>
      </p:sp>
      <p:pic>
        <p:nvPicPr>
          <p:cNvPr id="6" name="Picture 5" descr="Cartoon saying &quot;we need you&quot;">
            <a:extLst>
              <a:ext uri="{FF2B5EF4-FFF2-40B4-BE49-F238E27FC236}">
                <a16:creationId xmlns:a16="http://schemas.microsoft.com/office/drawing/2014/main" id="{6512EB02-880E-5E42-B767-7B13EB7D59D5}"/>
              </a:ext>
            </a:extLst>
          </p:cNvPr>
          <p:cNvPicPr>
            <a:picLocks noChangeAspect="1"/>
          </p:cNvPicPr>
          <p:nvPr/>
        </p:nvPicPr>
        <p:blipFill>
          <a:blip r:embed="rId3"/>
          <a:stretch>
            <a:fillRect/>
          </a:stretch>
        </p:blipFill>
        <p:spPr>
          <a:xfrm>
            <a:off x="7356662" y="1366371"/>
            <a:ext cx="4229100" cy="5397500"/>
          </a:xfrm>
          <a:prstGeom prst="rect">
            <a:avLst/>
          </a:prstGeom>
        </p:spPr>
      </p:pic>
      <p:cxnSp>
        <p:nvCxnSpPr>
          <p:cNvPr id="7" name="Straight Connector 6">
            <a:extLst>
              <a:ext uri="{FF2B5EF4-FFF2-40B4-BE49-F238E27FC236}">
                <a16:creationId xmlns:a16="http://schemas.microsoft.com/office/drawing/2014/main" id="{33B24D17-035C-EC5B-4286-E932DCAA49DC}"/>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55143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40825-CB63-454C-8C96-79A34BC8748C}"/>
              </a:ext>
            </a:extLst>
          </p:cNvPr>
          <p:cNvSpPr>
            <a:spLocks noGrp="1"/>
          </p:cNvSpPr>
          <p:nvPr>
            <p:ph type="title"/>
          </p:nvPr>
        </p:nvSpPr>
        <p:spPr>
          <a:xfrm>
            <a:off x="428625" y="204842"/>
            <a:ext cx="10515600" cy="985288"/>
          </a:xfrm>
        </p:spPr>
        <p:txBody>
          <a:bodyPr>
            <a:normAutofit/>
          </a:bodyPr>
          <a:lstStyle/>
          <a:p>
            <a:r>
              <a:rPr lang="en-GB" sz="3200" b="1" dirty="0">
                <a:latin typeface="Avenir Book" panose="02000503020000020003" pitchFamily="2" charset="0"/>
              </a:rPr>
              <a:t>3. Personal Concerns</a:t>
            </a:r>
          </a:p>
        </p:txBody>
      </p:sp>
      <p:sp>
        <p:nvSpPr>
          <p:cNvPr id="3" name="Content Placeholder 2">
            <a:extLst>
              <a:ext uri="{FF2B5EF4-FFF2-40B4-BE49-F238E27FC236}">
                <a16:creationId xmlns:a16="http://schemas.microsoft.com/office/drawing/2014/main" id="{DFBBB210-C05A-C740-B0EF-B9F5DB268E06}"/>
              </a:ext>
            </a:extLst>
          </p:cNvPr>
          <p:cNvSpPr>
            <a:spLocks noGrp="1"/>
          </p:cNvSpPr>
          <p:nvPr>
            <p:ph idx="1"/>
          </p:nvPr>
        </p:nvSpPr>
        <p:spPr>
          <a:xfrm>
            <a:off x="428625" y="1618822"/>
            <a:ext cx="8632015" cy="4948359"/>
          </a:xfrm>
        </p:spPr>
        <p:txBody>
          <a:bodyPr>
            <a:normAutofit/>
          </a:bodyPr>
          <a:lstStyle/>
          <a:p>
            <a:pPr>
              <a:lnSpc>
                <a:spcPct val="150000"/>
              </a:lnSpc>
            </a:pPr>
            <a:r>
              <a:rPr lang="en-GB" sz="2000" dirty="0">
                <a:latin typeface="Avenir Book" panose="02000503020000020003" pitchFamily="2" charset="0"/>
              </a:rPr>
              <a:t>As researchers we have concerns about implementing some Open Science practices</a:t>
            </a:r>
          </a:p>
          <a:p>
            <a:pPr>
              <a:lnSpc>
                <a:spcPct val="150000"/>
              </a:lnSpc>
            </a:pPr>
            <a:r>
              <a:rPr lang="en-GB" sz="2000" dirty="0">
                <a:latin typeface="Avenir Book" panose="02000503020000020003" pitchFamily="2" charset="0"/>
              </a:rPr>
              <a:t>These concerns are legitimate, and often relate to cultural and regulatory challenges</a:t>
            </a:r>
          </a:p>
          <a:p>
            <a:pPr lvl="1">
              <a:lnSpc>
                <a:spcPct val="150000"/>
              </a:lnSpc>
            </a:pPr>
            <a:r>
              <a:rPr lang="en-GB" sz="1800" dirty="0">
                <a:latin typeface="Avenir Book" panose="02000503020000020003" pitchFamily="2" charset="0"/>
              </a:rPr>
              <a:t>Concerns about being scooped</a:t>
            </a:r>
          </a:p>
          <a:p>
            <a:pPr lvl="1">
              <a:lnSpc>
                <a:spcPct val="150000"/>
              </a:lnSpc>
            </a:pPr>
            <a:r>
              <a:rPr lang="en-GB" sz="1800" dirty="0">
                <a:latin typeface="Avenir Book" panose="02000503020000020003" pitchFamily="2" charset="0"/>
              </a:rPr>
              <a:t>Concerns about scrutiny of data and methods</a:t>
            </a:r>
          </a:p>
          <a:p>
            <a:pPr lvl="1">
              <a:lnSpc>
                <a:spcPct val="150000"/>
              </a:lnSpc>
            </a:pPr>
            <a:r>
              <a:rPr lang="en-GB" sz="1800" dirty="0">
                <a:latin typeface="Avenir Book" panose="02000503020000020003" pitchFamily="2" charset="0"/>
              </a:rPr>
              <a:t>Misuse of data</a:t>
            </a:r>
          </a:p>
          <a:p>
            <a:pPr lvl="1">
              <a:lnSpc>
                <a:spcPct val="150000"/>
              </a:lnSpc>
            </a:pPr>
            <a:r>
              <a:rPr lang="en-GB" sz="1800" dirty="0">
                <a:latin typeface="Avenir Book" panose="02000503020000020003" pitchFamily="2" charset="0"/>
              </a:rPr>
              <a:t>Unintended harms</a:t>
            </a:r>
          </a:p>
        </p:txBody>
      </p:sp>
      <p:pic>
        <p:nvPicPr>
          <p:cNvPr id="5" name="Picture 4" descr="Reasons that researchers are hesitant to share their data. Top concern is intellectual property or confidentiality issues">
            <a:extLst>
              <a:ext uri="{FF2B5EF4-FFF2-40B4-BE49-F238E27FC236}">
                <a16:creationId xmlns:a16="http://schemas.microsoft.com/office/drawing/2014/main" id="{778FFA87-438D-CF45-9985-B5B3D03876B3}"/>
              </a:ext>
            </a:extLst>
          </p:cNvPr>
          <p:cNvPicPr>
            <a:picLocks noChangeAspect="1"/>
          </p:cNvPicPr>
          <p:nvPr/>
        </p:nvPicPr>
        <p:blipFill>
          <a:blip r:embed="rId3"/>
          <a:stretch>
            <a:fillRect/>
          </a:stretch>
        </p:blipFill>
        <p:spPr>
          <a:xfrm>
            <a:off x="9060640" y="1435407"/>
            <a:ext cx="2572657" cy="5131774"/>
          </a:xfrm>
          <a:prstGeom prst="rect">
            <a:avLst/>
          </a:prstGeom>
        </p:spPr>
      </p:pic>
      <p:cxnSp>
        <p:nvCxnSpPr>
          <p:cNvPr id="6" name="Straight Connector 5">
            <a:extLst>
              <a:ext uri="{FF2B5EF4-FFF2-40B4-BE49-F238E27FC236}">
                <a16:creationId xmlns:a16="http://schemas.microsoft.com/office/drawing/2014/main" id="{D7233F2D-4829-518A-44A8-AC63B22603B2}"/>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161891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38EA803-5392-9F47-8FB5-9CF03AB6771B}"/>
              </a:ext>
              <a:ext uri="{C183D7F6-B498-43B3-948B-1728B52AA6E4}">
                <adec:decorative xmlns:adec="http://schemas.microsoft.com/office/drawing/2017/decorative" val="1"/>
              </a:ext>
            </a:extLst>
          </p:cNvPr>
          <p:cNvSpPr/>
          <p:nvPr/>
        </p:nvSpPr>
        <p:spPr>
          <a:xfrm>
            <a:off x="2384612" y="1304367"/>
            <a:ext cx="7422776" cy="4141694"/>
          </a:xfrm>
          <a:prstGeom prst="rect">
            <a:avLst/>
          </a:prstGeom>
          <a:solidFill>
            <a:srgbClr val="00B0F0"/>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Title 1">
            <a:extLst>
              <a:ext uri="{FF2B5EF4-FFF2-40B4-BE49-F238E27FC236}">
                <a16:creationId xmlns:a16="http://schemas.microsoft.com/office/drawing/2014/main" id="{D6A5BFE2-E37D-2A43-979E-3A58030F10E1}"/>
              </a:ext>
            </a:extLst>
          </p:cNvPr>
          <p:cNvSpPr>
            <a:spLocks noGrp="1"/>
          </p:cNvSpPr>
          <p:nvPr>
            <p:ph type="title"/>
          </p:nvPr>
        </p:nvSpPr>
        <p:spPr>
          <a:xfrm>
            <a:off x="3877235" y="2712432"/>
            <a:ext cx="4930588" cy="1325563"/>
          </a:xfrm>
        </p:spPr>
        <p:txBody>
          <a:bodyPr/>
          <a:lstStyle/>
          <a:p>
            <a:pPr algn="ctr"/>
            <a:r>
              <a:rPr lang="en-GB" b="1" dirty="0"/>
              <a:t>Recap From Monday</a:t>
            </a:r>
          </a:p>
        </p:txBody>
      </p:sp>
    </p:spTree>
    <p:extLst>
      <p:ext uri="{BB962C8B-B14F-4D97-AF65-F5344CB8AC3E}">
        <p14:creationId xmlns:p14="http://schemas.microsoft.com/office/powerpoint/2010/main" val="42520412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7EC0E-31A7-D147-BC16-B69B3F706631}"/>
              </a:ext>
            </a:extLst>
          </p:cNvPr>
          <p:cNvSpPr>
            <a:spLocks noGrp="1"/>
          </p:cNvSpPr>
          <p:nvPr>
            <p:ph type="title"/>
          </p:nvPr>
        </p:nvSpPr>
        <p:spPr>
          <a:xfrm>
            <a:off x="461535" y="361938"/>
            <a:ext cx="10515600" cy="863794"/>
          </a:xfrm>
        </p:spPr>
        <p:txBody>
          <a:bodyPr>
            <a:normAutofit/>
          </a:bodyPr>
          <a:lstStyle/>
          <a:p>
            <a:r>
              <a:rPr lang="en-GB" sz="3200" b="1" dirty="0">
                <a:latin typeface="Avenir Book" panose="02000503020000020003" pitchFamily="2" charset="0"/>
              </a:rPr>
              <a:t>3a. Knowing Your Rights/Responsibilities</a:t>
            </a:r>
          </a:p>
        </p:txBody>
      </p:sp>
      <p:pic>
        <p:nvPicPr>
          <p:cNvPr id="6" name="Picture 5" descr="Creative Commons logo">
            <a:extLst>
              <a:ext uri="{FF2B5EF4-FFF2-40B4-BE49-F238E27FC236}">
                <a16:creationId xmlns:a16="http://schemas.microsoft.com/office/drawing/2014/main" id="{CC1F3793-3E66-6140-B771-575ABB677E65}"/>
              </a:ext>
            </a:extLst>
          </p:cNvPr>
          <p:cNvPicPr>
            <a:picLocks noChangeAspect="1"/>
          </p:cNvPicPr>
          <p:nvPr/>
        </p:nvPicPr>
        <p:blipFill>
          <a:blip r:embed="rId3"/>
          <a:stretch>
            <a:fillRect/>
          </a:stretch>
        </p:blipFill>
        <p:spPr>
          <a:xfrm>
            <a:off x="725394" y="1869371"/>
            <a:ext cx="4842950" cy="1573075"/>
          </a:xfrm>
          <a:prstGeom prst="rect">
            <a:avLst/>
          </a:prstGeom>
        </p:spPr>
      </p:pic>
      <p:pic>
        <p:nvPicPr>
          <p:cNvPr id="8" name="Picture 7" descr="GPL3 logo">
            <a:extLst>
              <a:ext uri="{FF2B5EF4-FFF2-40B4-BE49-F238E27FC236}">
                <a16:creationId xmlns:a16="http://schemas.microsoft.com/office/drawing/2014/main" id="{14C5958F-3ACB-BA48-A57D-6DE5D092CF7F}"/>
              </a:ext>
            </a:extLst>
          </p:cNvPr>
          <p:cNvPicPr>
            <a:picLocks noChangeAspect="1"/>
          </p:cNvPicPr>
          <p:nvPr/>
        </p:nvPicPr>
        <p:blipFill>
          <a:blip r:embed="rId4"/>
          <a:stretch>
            <a:fillRect/>
          </a:stretch>
        </p:blipFill>
        <p:spPr>
          <a:xfrm>
            <a:off x="5804064" y="1869371"/>
            <a:ext cx="6228653" cy="3059250"/>
          </a:xfrm>
          <a:prstGeom prst="rect">
            <a:avLst/>
          </a:prstGeom>
        </p:spPr>
      </p:pic>
      <p:pic>
        <p:nvPicPr>
          <p:cNvPr id="9" name="Picture 8" descr="COPE logo">
            <a:extLst>
              <a:ext uri="{FF2B5EF4-FFF2-40B4-BE49-F238E27FC236}">
                <a16:creationId xmlns:a16="http://schemas.microsoft.com/office/drawing/2014/main" id="{17A5E6C9-395A-264B-9D7C-087C95A857AF}"/>
              </a:ext>
            </a:extLst>
          </p:cNvPr>
          <p:cNvPicPr>
            <a:picLocks noChangeAspect="1"/>
          </p:cNvPicPr>
          <p:nvPr/>
        </p:nvPicPr>
        <p:blipFill>
          <a:blip r:embed="rId5"/>
          <a:stretch>
            <a:fillRect/>
          </a:stretch>
        </p:blipFill>
        <p:spPr>
          <a:xfrm>
            <a:off x="357667" y="3865930"/>
            <a:ext cx="5328537" cy="1432211"/>
          </a:xfrm>
          <a:prstGeom prst="rect">
            <a:avLst/>
          </a:prstGeom>
        </p:spPr>
      </p:pic>
      <p:pic>
        <p:nvPicPr>
          <p:cNvPr id="11" name="Picture 10" descr="ACM code of ethics and professional conduct logo">
            <a:extLst>
              <a:ext uri="{FF2B5EF4-FFF2-40B4-BE49-F238E27FC236}">
                <a16:creationId xmlns:a16="http://schemas.microsoft.com/office/drawing/2014/main" id="{0824B225-2F05-F244-AEB3-66E239FEBEA3}"/>
              </a:ext>
            </a:extLst>
          </p:cNvPr>
          <p:cNvPicPr>
            <a:picLocks noChangeAspect="1"/>
          </p:cNvPicPr>
          <p:nvPr/>
        </p:nvPicPr>
        <p:blipFill>
          <a:blip r:embed="rId6"/>
          <a:stretch>
            <a:fillRect/>
          </a:stretch>
        </p:blipFill>
        <p:spPr>
          <a:xfrm>
            <a:off x="461535" y="5617688"/>
            <a:ext cx="9054602" cy="863794"/>
          </a:xfrm>
          <a:prstGeom prst="rect">
            <a:avLst/>
          </a:prstGeom>
        </p:spPr>
      </p:pic>
      <p:cxnSp>
        <p:nvCxnSpPr>
          <p:cNvPr id="10" name="Straight Connector 9">
            <a:extLst>
              <a:ext uri="{FF2B5EF4-FFF2-40B4-BE49-F238E27FC236}">
                <a16:creationId xmlns:a16="http://schemas.microsoft.com/office/drawing/2014/main" id="{43F971FC-3A1C-8B70-8978-DE96E118CAB5}"/>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629645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50EBB-4777-914C-AC90-406B517446D6}"/>
              </a:ext>
            </a:extLst>
          </p:cNvPr>
          <p:cNvSpPr>
            <a:spLocks noGrp="1"/>
          </p:cNvSpPr>
          <p:nvPr>
            <p:ph type="title"/>
          </p:nvPr>
        </p:nvSpPr>
        <p:spPr>
          <a:xfrm>
            <a:off x="428625" y="322740"/>
            <a:ext cx="10515600" cy="683974"/>
          </a:xfrm>
        </p:spPr>
        <p:txBody>
          <a:bodyPr>
            <a:normAutofit/>
          </a:bodyPr>
          <a:lstStyle/>
          <a:p>
            <a:r>
              <a:rPr lang="en-GB" sz="3200" b="1" dirty="0">
                <a:latin typeface="Avenir Book" panose="02000503020000020003" pitchFamily="2" charset="0"/>
              </a:rPr>
              <a:t>3b. Openness as a Continuum</a:t>
            </a:r>
          </a:p>
        </p:txBody>
      </p:sp>
      <p:sp>
        <p:nvSpPr>
          <p:cNvPr id="6" name="Text Placeholder 2">
            <a:extLst>
              <a:ext uri="{FF2B5EF4-FFF2-40B4-BE49-F238E27FC236}">
                <a16:creationId xmlns:a16="http://schemas.microsoft.com/office/drawing/2014/main" id="{1544F12D-E5D7-2042-A427-FC4D66A0D4FA}"/>
              </a:ext>
            </a:extLst>
          </p:cNvPr>
          <p:cNvSpPr txBox="1">
            <a:spLocks/>
          </p:cNvSpPr>
          <p:nvPr/>
        </p:nvSpPr>
        <p:spPr>
          <a:xfrm>
            <a:off x="415600" y="1479175"/>
            <a:ext cx="11360800" cy="46126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2396" indent="0">
              <a:lnSpc>
                <a:spcPct val="150000"/>
              </a:lnSpc>
              <a:buFont typeface="Arial" panose="020B0604020202020204" pitchFamily="34" charset="0"/>
              <a:buNone/>
            </a:pPr>
            <a:r>
              <a:rPr lang="en-GB" sz="2000" dirty="0">
                <a:latin typeface="Avenir Book" panose="02000503020000020003" pitchFamily="2" charset="0"/>
              </a:rPr>
              <a:t>”Your primary collaborator is yourself 6 months from now, and your past self doesn’t answer emails" (Russ </a:t>
            </a:r>
            <a:r>
              <a:rPr lang="en-GB" sz="2000" dirty="0" err="1">
                <a:latin typeface="Avenir Book" panose="02000503020000020003" pitchFamily="2" charset="0"/>
              </a:rPr>
              <a:t>Poldrack</a:t>
            </a:r>
            <a:r>
              <a:rPr lang="en-GB" sz="2000" dirty="0">
                <a:latin typeface="Avenir Book" panose="02000503020000020003" pitchFamily="2" charset="0"/>
              </a:rPr>
              <a:t>)</a:t>
            </a:r>
          </a:p>
        </p:txBody>
      </p:sp>
      <p:pic>
        <p:nvPicPr>
          <p:cNvPr id="7" name="Picture 6" descr="Image of reproducibility spectrum: left to right publication only (not reproducible), publication + code/code and data/linked and executable code and data, full replication (gold standard)">
            <a:extLst>
              <a:ext uri="{FF2B5EF4-FFF2-40B4-BE49-F238E27FC236}">
                <a16:creationId xmlns:a16="http://schemas.microsoft.com/office/drawing/2014/main" id="{3A7CC698-8D5F-A245-834F-6B7FE8A16385}"/>
              </a:ext>
            </a:extLst>
          </p:cNvPr>
          <p:cNvPicPr>
            <a:picLocks noChangeAspect="1"/>
          </p:cNvPicPr>
          <p:nvPr/>
        </p:nvPicPr>
        <p:blipFill>
          <a:blip r:embed="rId3"/>
          <a:stretch>
            <a:fillRect/>
          </a:stretch>
        </p:blipFill>
        <p:spPr>
          <a:xfrm>
            <a:off x="731837" y="3036886"/>
            <a:ext cx="10382406" cy="3292475"/>
          </a:xfrm>
          <a:prstGeom prst="rect">
            <a:avLst/>
          </a:prstGeom>
        </p:spPr>
      </p:pic>
      <p:sp>
        <p:nvSpPr>
          <p:cNvPr id="8" name="TextBox 7">
            <a:extLst>
              <a:ext uri="{FF2B5EF4-FFF2-40B4-BE49-F238E27FC236}">
                <a16:creationId xmlns:a16="http://schemas.microsoft.com/office/drawing/2014/main" id="{ECFBEBCA-BAF7-9648-9862-2C53EE126D68}"/>
              </a:ext>
            </a:extLst>
          </p:cNvPr>
          <p:cNvSpPr txBox="1"/>
          <p:nvPr/>
        </p:nvSpPr>
        <p:spPr>
          <a:xfrm>
            <a:off x="9948346" y="6329361"/>
            <a:ext cx="1165897" cy="369332"/>
          </a:xfrm>
          <a:prstGeom prst="rect">
            <a:avLst/>
          </a:prstGeom>
          <a:noFill/>
        </p:spPr>
        <p:txBody>
          <a:bodyPr wrap="none" rtlCol="0">
            <a:spAutoFit/>
          </a:bodyPr>
          <a:lstStyle/>
          <a:p>
            <a:r>
              <a:rPr lang="en-GB" dirty="0"/>
              <a:t>Peng 2011</a:t>
            </a:r>
          </a:p>
        </p:txBody>
      </p:sp>
      <p:cxnSp>
        <p:nvCxnSpPr>
          <p:cNvPr id="9" name="Straight Connector 8">
            <a:extLst>
              <a:ext uri="{FF2B5EF4-FFF2-40B4-BE49-F238E27FC236}">
                <a16:creationId xmlns:a16="http://schemas.microsoft.com/office/drawing/2014/main" id="{8DCA353E-3258-A7EA-9373-C23CED006FE9}"/>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70861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CC8B9-3651-544D-9044-13789A060C1E}"/>
              </a:ext>
            </a:extLst>
          </p:cNvPr>
          <p:cNvSpPr>
            <a:spLocks noGrp="1"/>
          </p:cNvSpPr>
          <p:nvPr>
            <p:ph type="title"/>
          </p:nvPr>
        </p:nvSpPr>
        <p:spPr>
          <a:xfrm>
            <a:off x="428625" y="206786"/>
            <a:ext cx="10515600" cy="933039"/>
          </a:xfrm>
        </p:spPr>
        <p:txBody>
          <a:bodyPr>
            <a:normAutofit/>
          </a:bodyPr>
          <a:lstStyle/>
          <a:p>
            <a:r>
              <a:rPr lang="en-GB" sz="3200" b="1" dirty="0">
                <a:latin typeface="Avenir Book" panose="02000503020000020003" pitchFamily="2" charset="0"/>
              </a:rPr>
              <a:t>3c. Managing Risk</a:t>
            </a:r>
          </a:p>
        </p:txBody>
      </p:sp>
      <p:sp>
        <p:nvSpPr>
          <p:cNvPr id="3" name="Content Placeholder 2">
            <a:extLst>
              <a:ext uri="{FF2B5EF4-FFF2-40B4-BE49-F238E27FC236}">
                <a16:creationId xmlns:a16="http://schemas.microsoft.com/office/drawing/2014/main" id="{8EA5DBFA-B281-0D45-86BE-78971366D167}"/>
              </a:ext>
            </a:extLst>
          </p:cNvPr>
          <p:cNvSpPr>
            <a:spLocks noGrp="1"/>
          </p:cNvSpPr>
          <p:nvPr>
            <p:ph idx="1"/>
          </p:nvPr>
        </p:nvSpPr>
        <p:spPr>
          <a:xfrm>
            <a:off x="428625" y="1423851"/>
            <a:ext cx="6281457" cy="5165208"/>
          </a:xfrm>
        </p:spPr>
        <p:txBody>
          <a:bodyPr>
            <a:normAutofit/>
          </a:bodyPr>
          <a:lstStyle/>
          <a:p>
            <a:pPr>
              <a:lnSpc>
                <a:spcPct val="150000"/>
              </a:lnSpc>
            </a:pPr>
            <a:r>
              <a:rPr lang="en-GB" sz="2000" dirty="0">
                <a:latin typeface="Avenir Book" panose="02000503020000020003" pitchFamily="2" charset="0"/>
              </a:rPr>
              <a:t>Unintended harms are an unavoidable element of research</a:t>
            </a:r>
          </a:p>
          <a:p>
            <a:pPr>
              <a:lnSpc>
                <a:spcPct val="150000"/>
              </a:lnSpc>
            </a:pPr>
            <a:r>
              <a:rPr lang="en-GB" sz="2000" dirty="0">
                <a:latin typeface="Avenir Book" panose="02000503020000020003" pitchFamily="2" charset="0"/>
              </a:rPr>
              <a:t>Using trusted infrastructures can offset some concern as they set requirements on users and contributors</a:t>
            </a:r>
          </a:p>
          <a:p>
            <a:pPr>
              <a:lnSpc>
                <a:spcPct val="150000"/>
              </a:lnSpc>
            </a:pPr>
            <a:r>
              <a:rPr lang="en-GB" sz="2000" dirty="0">
                <a:latin typeface="Avenir Book" panose="02000503020000020003" pitchFamily="2" charset="0"/>
              </a:rPr>
              <a:t>Discuss concerns with peers – often they will have good advice</a:t>
            </a:r>
          </a:p>
        </p:txBody>
      </p:sp>
      <p:pic>
        <p:nvPicPr>
          <p:cNvPr id="8" name="Picture 7" descr="Re3data.org logo">
            <a:extLst>
              <a:ext uri="{FF2B5EF4-FFF2-40B4-BE49-F238E27FC236}">
                <a16:creationId xmlns:a16="http://schemas.microsoft.com/office/drawing/2014/main" id="{103B5FA3-C634-024E-87B1-932940647839}"/>
              </a:ext>
            </a:extLst>
          </p:cNvPr>
          <p:cNvPicPr>
            <a:picLocks noChangeAspect="1"/>
          </p:cNvPicPr>
          <p:nvPr/>
        </p:nvPicPr>
        <p:blipFill>
          <a:blip r:embed="rId3"/>
          <a:stretch>
            <a:fillRect/>
          </a:stretch>
        </p:blipFill>
        <p:spPr>
          <a:xfrm>
            <a:off x="6499334" y="1423851"/>
            <a:ext cx="5511800" cy="1689100"/>
          </a:xfrm>
          <a:prstGeom prst="rect">
            <a:avLst/>
          </a:prstGeom>
        </p:spPr>
      </p:pic>
      <p:cxnSp>
        <p:nvCxnSpPr>
          <p:cNvPr id="6" name="Straight Connector 5">
            <a:extLst>
              <a:ext uri="{FF2B5EF4-FFF2-40B4-BE49-F238E27FC236}">
                <a16:creationId xmlns:a16="http://schemas.microsoft.com/office/drawing/2014/main" id="{D04D9B08-E56F-A3C1-7EF6-C2F86E788322}"/>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pic>
        <p:nvPicPr>
          <p:cNvPr id="4" name="Picture 3" descr="COAR logo">
            <a:extLst>
              <a:ext uri="{FF2B5EF4-FFF2-40B4-BE49-F238E27FC236}">
                <a16:creationId xmlns:a16="http://schemas.microsoft.com/office/drawing/2014/main" id="{148FE31E-DE12-B6A6-58EE-58E2DFA2AE87}"/>
              </a:ext>
            </a:extLst>
          </p:cNvPr>
          <p:cNvPicPr>
            <a:picLocks noChangeAspect="1"/>
          </p:cNvPicPr>
          <p:nvPr/>
        </p:nvPicPr>
        <p:blipFill>
          <a:blip r:embed="rId4"/>
          <a:stretch>
            <a:fillRect/>
          </a:stretch>
        </p:blipFill>
        <p:spPr>
          <a:xfrm>
            <a:off x="7898524" y="3266419"/>
            <a:ext cx="2627148" cy="1294537"/>
          </a:xfrm>
          <a:prstGeom prst="rect">
            <a:avLst/>
          </a:prstGeom>
        </p:spPr>
      </p:pic>
      <p:pic>
        <p:nvPicPr>
          <p:cNvPr id="7" name="Picture 6" descr="CoreTrustSeal logo">
            <a:extLst>
              <a:ext uri="{FF2B5EF4-FFF2-40B4-BE49-F238E27FC236}">
                <a16:creationId xmlns:a16="http://schemas.microsoft.com/office/drawing/2014/main" id="{B228A59F-977B-4C87-5147-AB097833B643}"/>
              </a:ext>
            </a:extLst>
          </p:cNvPr>
          <p:cNvPicPr>
            <a:picLocks noChangeAspect="1"/>
          </p:cNvPicPr>
          <p:nvPr/>
        </p:nvPicPr>
        <p:blipFill>
          <a:blip r:embed="rId5"/>
          <a:stretch>
            <a:fillRect/>
          </a:stretch>
        </p:blipFill>
        <p:spPr>
          <a:xfrm>
            <a:off x="8132598" y="4714424"/>
            <a:ext cx="2159000" cy="2082800"/>
          </a:xfrm>
          <a:prstGeom prst="rect">
            <a:avLst/>
          </a:prstGeom>
        </p:spPr>
      </p:pic>
    </p:spTree>
    <p:extLst>
      <p:ext uri="{BB962C8B-B14F-4D97-AF65-F5344CB8AC3E}">
        <p14:creationId xmlns:p14="http://schemas.microsoft.com/office/powerpoint/2010/main" val="19260525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D3A1286-FAA2-8D45-A421-64858C42515B}"/>
              </a:ext>
            </a:extLst>
          </p:cNvPr>
          <p:cNvSpPr>
            <a:spLocks noGrp="1"/>
          </p:cNvSpPr>
          <p:nvPr>
            <p:ph type="title"/>
          </p:nvPr>
        </p:nvSpPr>
        <p:spPr>
          <a:xfrm>
            <a:off x="428625" y="188647"/>
            <a:ext cx="10750420" cy="969388"/>
          </a:xfrm>
        </p:spPr>
        <p:txBody>
          <a:bodyPr>
            <a:normAutofit/>
          </a:bodyPr>
          <a:lstStyle/>
          <a:p>
            <a:r>
              <a:rPr lang="en-GB" sz="3200" b="1" dirty="0">
                <a:latin typeface="Avenir Book" panose="02000503020000020003" pitchFamily="2" charset="0"/>
              </a:rPr>
              <a:t>Still Needed: More Evidence</a:t>
            </a:r>
          </a:p>
        </p:txBody>
      </p:sp>
      <p:sp>
        <p:nvSpPr>
          <p:cNvPr id="3" name="Content Placeholder 2">
            <a:extLst>
              <a:ext uri="{FF2B5EF4-FFF2-40B4-BE49-F238E27FC236}">
                <a16:creationId xmlns:a16="http://schemas.microsoft.com/office/drawing/2014/main" id="{99AB5AB3-B724-F94A-A8BB-F5D0EDF2B7F9}"/>
              </a:ext>
            </a:extLst>
          </p:cNvPr>
          <p:cNvSpPr>
            <a:spLocks noGrp="1"/>
          </p:cNvSpPr>
          <p:nvPr>
            <p:ph idx="1"/>
          </p:nvPr>
        </p:nvSpPr>
        <p:spPr>
          <a:xfrm>
            <a:off x="428626" y="1423852"/>
            <a:ext cx="6214222" cy="5232442"/>
          </a:xfrm>
        </p:spPr>
        <p:txBody>
          <a:bodyPr>
            <a:noAutofit/>
          </a:bodyPr>
          <a:lstStyle/>
          <a:p>
            <a:pPr>
              <a:lnSpc>
                <a:spcPct val="150000"/>
              </a:lnSpc>
            </a:pPr>
            <a:r>
              <a:rPr lang="en-GB" sz="2000" dirty="0">
                <a:latin typeface="Avenir Book" panose="02000503020000020003" pitchFamily="2" charset="0"/>
              </a:rPr>
              <a:t>Lack of evidence of LMIC concerns</a:t>
            </a:r>
          </a:p>
          <a:p>
            <a:pPr>
              <a:lnSpc>
                <a:spcPct val="150000"/>
              </a:lnSpc>
            </a:pPr>
            <a:r>
              <a:rPr lang="en-GB" sz="2000" dirty="0">
                <a:latin typeface="Avenir Book" panose="02000503020000020003" pitchFamily="2" charset="0"/>
              </a:rPr>
              <a:t>Tendency to treat LMICs concerns as “same as HIC but more”</a:t>
            </a:r>
          </a:p>
          <a:p>
            <a:pPr>
              <a:lnSpc>
                <a:spcPct val="150000"/>
              </a:lnSpc>
            </a:pPr>
            <a:r>
              <a:rPr lang="en-GB" sz="2000" dirty="0">
                <a:latin typeface="Avenir Book" panose="02000503020000020003" pitchFamily="2" charset="0"/>
              </a:rPr>
              <a:t>Need more evidence about what is working, what is preferred and what is still needed</a:t>
            </a:r>
          </a:p>
          <a:p>
            <a:pPr>
              <a:lnSpc>
                <a:spcPct val="150000"/>
              </a:lnSpc>
            </a:pPr>
            <a:r>
              <a:rPr lang="en-GB" sz="2000" dirty="0">
                <a:latin typeface="Avenir Book" panose="02000503020000020003" pitchFamily="2" charset="0"/>
              </a:rPr>
              <a:t>Creating, joining and interlinking networks of support is key to fostering Open Science</a:t>
            </a:r>
          </a:p>
          <a:p>
            <a:pPr marL="0" indent="0">
              <a:lnSpc>
                <a:spcPct val="150000"/>
              </a:lnSpc>
              <a:buNone/>
            </a:pPr>
            <a:endParaRPr lang="en-GB" sz="2000" dirty="0">
              <a:latin typeface="Avenir Book" panose="02000503020000020003" pitchFamily="2" charset="0"/>
            </a:endParaRPr>
          </a:p>
          <a:p>
            <a:pPr>
              <a:lnSpc>
                <a:spcPct val="150000"/>
              </a:lnSpc>
            </a:pPr>
            <a:r>
              <a:rPr lang="en-GB" sz="2000" dirty="0">
                <a:solidFill>
                  <a:srgbClr val="FF0000"/>
                </a:solidFill>
                <a:latin typeface="Avenir Book" panose="02000503020000020003" pitchFamily="2" charset="0"/>
              </a:rPr>
              <a:t>What else can help researchers overcome concerns about being open?</a:t>
            </a:r>
          </a:p>
          <a:p>
            <a:pPr>
              <a:lnSpc>
                <a:spcPct val="150000"/>
              </a:lnSpc>
            </a:pPr>
            <a:endParaRPr lang="en-GB" sz="2000" dirty="0">
              <a:latin typeface="Avenir Book" panose="02000503020000020003" pitchFamily="2" charset="0"/>
            </a:endParaRPr>
          </a:p>
          <a:p>
            <a:pPr>
              <a:lnSpc>
                <a:spcPct val="150000"/>
              </a:lnSpc>
            </a:pPr>
            <a:endParaRPr lang="en-GB" sz="2000" dirty="0">
              <a:latin typeface="Avenir Book" panose="02000503020000020003" pitchFamily="2" charset="0"/>
            </a:endParaRPr>
          </a:p>
        </p:txBody>
      </p:sp>
      <p:pic>
        <p:nvPicPr>
          <p:cNvPr id="7" name="Picture 6" descr="Cartoon of a stick man titled: internet hug, please wrap arms around monitor now">
            <a:extLst>
              <a:ext uri="{FF2B5EF4-FFF2-40B4-BE49-F238E27FC236}">
                <a16:creationId xmlns:a16="http://schemas.microsoft.com/office/drawing/2014/main" id="{8A4539A9-1F09-314C-BFB7-A524BF9E7902}"/>
              </a:ext>
            </a:extLst>
          </p:cNvPr>
          <p:cNvPicPr>
            <a:picLocks noChangeAspect="1"/>
          </p:cNvPicPr>
          <p:nvPr/>
        </p:nvPicPr>
        <p:blipFill>
          <a:blip r:embed="rId3"/>
          <a:stretch>
            <a:fillRect/>
          </a:stretch>
        </p:blipFill>
        <p:spPr>
          <a:xfrm>
            <a:off x="7379073" y="1320800"/>
            <a:ext cx="4076700" cy="5537200"/>
          </a:xfrm>
          <a:prstGeom prst="rect">
            <a:avLst/>
          </a:prstGeom>
        </p:spPr>
      </p:pic>
      <p:cxnSp>
        <p:nvCxnSpPr>
          <p:cNvPr id="6" name="Straight Connector 5">
            <a:extLst>
              <a:ext uri="{FF2B5EF4-FFF2-40B4-BE49-F238E27FC236}">
                <a16:creationId xmlns:a16="http://schemas.microsoft.com/office/drawing/2014/main" id="{A093C7EE-BE20-1985-0B31-344E23D281C0}"/>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91455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2" name="Title 1">
            <a:extLst>
              <a:ext uri="{C183D7F6-B498-43B3-948B-1728B52AA6E4}">
                <adec:decorative xmlns:adec="http://schemas.microsoft.com/office/drawing/2017/decorative" val="1"/>
              </a:ext>
            </a:extLst>
          </p:cNvPr>
          <p:cNvSpPr>
            <a:spLocks noGrp="1"/>
          </p:cNvSpPr>
          <p:nvPr>
            <p:ph type="title"/>
          </p:nvPr>
        </p:nvSpPr>
        <p:spPr>
          <a:xfrm>
            <a:off x="761864" y="1851696"/>
            <a:ext cx="2812792" cy="3030971"/>
          </a:xfrm>
          <a:ln w="25400">
            <a:solidFill>
              <a:srgbClr val="00B0F0"/>
            </a:solidFill>
          </a:ln>
        </p:spPr>
        <p:txBody>
          <a:bodyPr/>
          <a:lstStyle/>
          <a:p>
            <a:pPr algn="ctr"/>
            <a:r>
              <a:rPr lang="en-GB" b="1" dirty="0">
                <a:latin typeface="Avenir Book" panose="02000503020000020003" pitchFamily="2" charset="0"/>
              </a:rPr>
              <a:t>Openness Is A </a:t>
            </a:r>
            <a:br>
              <a:rPr lang="en-GB" b="1" dirty="0">
                <a:latin typeface="Avenir Book" panose="02000503020000020003" pitchFamily="2" charset="0"/>
              </a:rPr>
            </a:br>
            <a:r>
              <a:rPr lang="en-GB" b="1" dirty="0">
                <a:latin typeface="Avenir Book" panose="02000503020000020003" pitchFamily="2" charset="0"/>
              </a:rPr>
              <a:t>Lifelong Journey</a:t>
            </a:r>
          </a:p>
        </p:txBody>
      </p:sp>
      <p:sp>
        <p:nvSpPr>
          <p:cNvPr id="311" name="Google Shape;311;g5eb17ca0f3_0_72"/>
          <p:cNvSpPr txBox="1">
            <a:spLocks noGrp="1"/>
          </p:cNvSpPr>
          <p:nvPr>
            <p:ph type="body" idx="1"/>
          </p:nvPr>
        </p:nvSpPr>
        <p:spPr>
          <a:xfrm>
            <a:off x="5104650" y="593375"/>
            <a:ext cx="4890000" cy="490800"/>
          </a:xfrm>
          <a:prstGeom prst="rect">
            <a:avLst/>
          </a:prstGeom>
        </p:spPr>
        <p:txBody>
          <a:bodyPr spcFirstLastPara="1" vert="horz" wrap="square" lIns="91425" tIns="91425" rIns="91425" bIns="91425" rtlCol="0" anchor="t" anchorCtr="0">
            <a:noAutofit/>
          </a:bodyPr>
          <a:lstStyle/>
          <a:p>
            <a:pPr marL="0" indent="0">
              <a:spcAft>
                <a:spcPts val="1600"/>
              </a:spcAft>
              <a:buNone/>
            </a:pPr>
            <a:r>
              <a:rPr lang="en-GB" sz="2400" dirty="0">
                <a:latin typeface="Avenir Book" panose="02000503020000020003" pitchFamily="2" charset="0"/>
                <a:ea typeface="Calibri"/>
                <a:cs typeface="Calibri"/>
                <a:sym typeface="Calibri"/>
              </a:rPr>
              <a:t>Publish Preprints</a:t>
            </a:r>
            <a:endParaRPr sz="2400" dirty="0">
              <a:latin typeface="Avenir Book" panose="02000503020000020003" pitchFamily="2" charset="0"/>
              <a:ea typeface="Calibri"/>
              <a:cs typeface="Calibri"/>
              <a:sym typeface="Calibri"/>
            </a:endParaRPr>
          </a:p>
        </p:txBody>
      </p:sp>
      <p:sp>
        <p:nvSpPr>
          <p:cNvPr id="312" name="Google Shape;312;g5eb17ca0f3_0_72">
            <a:extLst>
              <a:ext uri="{C183D7F6-B498-43B3-948B-1728B52AA6E4}">
                <adec:decorative xmlns:adec="http://schemas.microsoft.com/office/drawing/2017/decorative" val="1"/>
              </a:ext>
            </a:extLst>
          </p:cNvPr>
          <p:cNvSpPr/>
          <p:nvPr/>
        </p:nvSpPr>
        <p:spPr>
          <a:xfrm>
            <a:off x="4498433" y="620826"/>
            <a:ext cx="367868" cy="435903"/>
          </a:xfrm>
          <a:custGeom>
            <a:avLst/>
            <a:gdLst/>
            <a:ahLst/>
            <a:cxnLst/>
            <a:rect l="l" t="t" r="r" b="b"/>
            <a:pathLst>
              <a:path w="6860" h="8131" extrusionOk="0">
                <a:moveTo>
                  <a:pt x="6549" y="2164"/>
                </a:moveTo>
                <a:lnTo>
                  <a:pt x="6617" y="2232"/>
                </a:lnTo>
                <a:lnTo>
                  <a:pt x="6685" y="2329"/>
                </a:lnTo>
                <a:lnTo>
                  <a:pt x="4570" y="2329"/>
                </a:lnTo>
                <a:lnTo>
                  <a:pt x="4570" y="185"/>
                </a:lnTo>
                <a:lnTo>
                  <a:pt x="4667" y="243"/>
                </a:lnTo>
                <a:lnTo>
                  <a:pt x="4725" y="311"/>
                </a:lnTo>
                <a:close/>
                <a:moveTo>
                  <a:pt x="4425" y="2902"/>
                </a:moveTo>
                <a:lnTo>
                  <a:pt x="6860" y="2902"/>
                </a:lnTo>
                <a:lnTo>
                  <a:pt x="6860" y="7704"/>
                </a:lnTo>
                <a:lnTo>
                  <a:pt x="6850" y="7781"/>
                </a:lnTo>
                <a:lnTo>
                  <a:pt x="6831" y="7869"/>
                </a:lnTo>
                <a:lnTo>
                  <a:pt x="6792" y="7937"/>
                </a:lnTo>
                <a:lnTo>
                  <a:pt x="6734" y="8014"/>
                </a:lnTo>
                <a:lnTo>
                  <a:pt x="6675" y="8063"/>
                </a:lnTo>
                <a:lnTo>
                  <a:pt x="6598" y="8102"/>
                </a:lnTo>
                <a:lnTo>
                  <a:pt x="6520" y="8121"/>
                </a:lnTo>
                <a:lnTo>
                  <a:pt x="6433" y="8131"/>
                </a:lnTo>
                <a:lnTo>
                  <a:pt x="428" y="8131"/>
                </a:lnTo>
                <a:lnTo>
                  <a:pt x="340" y="8121"/>
                </a:lnTo>
                <a:lnTo>
                  <a:pt x="263" y="8102"/>
                </a:lnTo>
                <a:lnTo>
                  <a:pt x="185" y="8063"/>
                </a:lnTo>
                <a:lnTo>
                  <a:pt x="117" y="8014"/>
                </a:lnTo>
                <a:lnTo>
                  <a:pt x="59" y="7937"/>
                </a:lnTo>
                <a:lnTo>
                  <a:pt x="30" y="7869"/>
                </a:lnTo>
                <a:lnTo>
                  <a:pt x="11" y="7781"/>
                </a:lnTo>
                <a:lnTo>
                  <a:pt x="1" y="7704"/>
                </a:lnTo>
                <a:lnTo>
                  <a:pt x="1" y="437"/>
                </a:lnTo>
                <a:lnTo>
                  <a:pt x="11" y="350"/>
                </a:lnTo>
                <a:lnTo>
                  <a:pt x="30" y="273"/>
                </a:lnTo>
                <a:lnTo>
                  <a:pt x="59" y="205"/>
                </a:lnTo>
                <a:lnTo>
                  <a:pt x="117" y="127"/>
                </a:lnTo>
                <a:lnTo>
                  <a:pt x="185" y="69"/>
                </a:lnTo>
                <a:lnTo>
                  <a:pt x="263" y="40"/>
                </a:lnTo>
                <a:lnTo>
                  <a:pt x="340" y="11"/>
                </a:lnTo>
                <a:lnTo>
                  <a:pt x="428" y="1"/>
                </a:lnTo>
                <a:lnTo>
                  <a:pt x="4008" y="1"/>
                </a:lnTo>
                <a:lnTo>
                  <a:pt x="4008" y="2475"/>
                </a:lnTo>
                <a:lnTo>
                  <a:pt x="4017" y="2552"/>
                </a:lnTo>
                <a:lnTo>
                  <a:pt x="4037" y="2640"/>
                </a:lnTo>
                <a:lnTo>
                  <a:pt x="4066" y="2708"/>
                </a:lnTo>
                <a:lnTo>
                  <a:pt x="4124" y="2776"/>
                </a:lnTo>
                <a:lnTo>
                  <a:pt x="4192" y="2834"/>
                </a:lnTo>
                <a:lnTo>
                  <a:pt x="4260" y="2873"/>
                </a:lnTo>
                <a:lnTo>
                  <a:pt x="4347" y="2892"/>
                </a:lnTo>
                <a:close/>
                <a:moveTo>
                  <a:pt x="5143" y="6249"/>
                </a:moveTo>
                <a:lnTo>
                  <a:pt x="5143" y="5958"/>
                </a:lnTo>
                <a:lnTo>
                  <a:pt x="5133" y="5890"/>
                </a:lnTo>
                <a:lnTo>
                  <a:pt x="5104" y="5851"/>
                </a:lnTo>
                <a:lnTo>
                  <a:pt x="5055" y="5822"/>
                </a:lnTo>
                <a:lnTo>
                  <a:pt x="5007" y="5812"/>
                </a:lnTo>
                <a:lnTo>
                  <a:pt x="1864" y="5812"/>
                </a:lnTo>
                <a:lnTo>
                  <a:pt x="1796" y="5822"/>
                </a:lnTo>
                <a:lnTo>
                  <a:pt x="1747" y="5851"/>
                </a:lnTo>
                <a:lnTo>
                  <a:pt x="1718" y="5890"/>
                </a:lnTo>
                <a:lnTo>
                  <a:pt x="1708" y="5958"/>
                </a:lnTo>
                <a:lnTo>
                  <a:pt x="1708" y="6249"/>
                </a:lnTo>
                <a:lnTo>
                  <a:pt x="1718" y="6307"/>
                </a:lnTo>
                <a:lnTo>
                  <a:pt x="1747" y="6355"/>
                </a:lnTo>
                <a:lnTo>
                  <a:pt x="1796" y="6375"/>
                </a:lnTo>
                <a:lnTo>
                  <a:pt x="1825" y="6384"/>
                </a:lnTo>
                <a:lnTo>
                  <a:pt x="1864" y="6384"/>
                </a:lnTo>
                <a:lnTo>
                  <a:pt x="5007" y="6384"/>
                </a:lnTo>
                <a:lnTo>
                  <a:pt x="5055" y="6375"/>
                </a:lnTo>
                <a:lnTo>
                  <a:pt x="5104" y="6355"/>
                </a:lnTo>
                <a:lnTo>
                  <a:pt x="5133" y="6307"/>
                </a:lnTo>
                <a:close/>
                <a:moveTo>
                  <a:pt x="5143" y="5084"/>
                </a:moveTo>
                <a:lnTo>
                  <a:pt x="5143" y="4793"/>
                </a:lnTo>
                <a:lnTo>
                  <a:pt x="5133" y="4735"/>
                </a:lnTo>
                <a:lnTo>
                  <a:pt x="5104" y="4696"/>
                </a:lnTo>
                <a:lnTo>
                  <a:pt x="5055" y="4658"/>
                </a:lnTo>
                <a:lnTo>
                  <a:pt x="5007" y="4648"/>
                </a:lnTo>
                <a:lnTo>
                  <a:pt x="1864" y="4648"/>
                </a:lnTo>
                <a:lnTo>
                  <a:pt x="1825" y="4658"/>
                </a:lnTo>
                <a:lnTo>
                  <a:pt x="1796" y="4658"/>
                </a:lnTo>
                <a:lnTo>
                  <a:pt x="1747" y="4696"/>
                </a:lnTo>
                <a:lnTo>
                  <a:pt x="1718" y="4735"/>
                </a:lnTo>
                <a:lnTo>
                  <a:pt x="1708" y="4793"/>
                </a:lnTo>
                <a:lnTo>
                  <a:pt x="1708" y="5084"/>
                </a:lnTo>
                <a:lnTo>
                  <a:pt x="1718" y="5143"/>
                </a:lnTo>
                <a:lnTo>
                  <a:pt x="1747" y="5191"/>
                </a:lnTo>
                <a:lnTo>
                  <a:pt x="1796" y="5220"/>
                </a:lnTo>
                <a:lnTo>
                  <a:pt x="1825" y="5220"/>
                </a:lnTo>
                <a:lnTo>
                  <a:pt x="1864" y="5230"/>
                </a:lnTo>
                <a:lnTo>
                  <a:pt x="5007" y="5230"/>
                </a:lnTo>
                <a:lnTo>
                  <a:pt x="5055" y="5220"/>
                </a:lnTo>
                <a:lnTo>
                  <a:pt x="5104" y="5191"/>
                </a:lnTo>
                <a:lnTo>
                  <a:pt x="5133" y="5143"/>
                </a:lnTo>
                <a:close/>
                <a:moveTo>
                  <a:pt x="5143" y="3920"/>
                </a:moveTo>
                <a:lnTo>
                  <a:pt x="5143" y="3629"/>
                </a:lnTo>
                <a:lnTo>
                  <a:pt x="5133" y="3571"/>
                </a:lnTo>
                <a:lnTo>
                  <a:pt x="5104" y="3532"/>
                </a:lnTo>
                <a:lnTo>
                  <a:pt x="5055" y="3503"/>
                </a:lnTo>
                <a:lnTo>
                  <a:pt x="5007" y="3493"/>
                </a:lnTo>
                <a:lnTo>
                  <a:pt x="1864" y="3493"/>
                </a:lnTo>
                <a:lnTo>
                  <a:pt x="1825" y="3493"/>
                </a:lnTo>
                <a:lnTo>
                  <a:pt x="1796" y="3503"/>
                </a:lnTo>
                <a:lnTo>
                  <a:pt x="1747" y="3532"/>
                </a:lnTo>
                <a:lnTo>
                  <a:pt x="1718" y="3571"/>
                </a:lnTo>
                <a:lnTo>
                  <a:pt x="1708" y="3629"/>
                </a:lnTo>
                <a:lnTo>
                  <a:pt x="1708" y="3920"/>
                </a:lnTo>
                <a:lnTo>
                  <a:pt x="1718" y="3988"/>
                </a:lnTo>
                <a:lnTo>
                  <a:pt x="1747" y="4037"/>
                </a:lnTo>
                <a:lnTo>
                  <a:pt x="1796" y="4056"/>
                </a:lnTo>
                <a:lnTo>
                  <a:pt x="1864" y="4066"/>
                </a:lnTo>
                <a:lnTo>
                  <a:pt x="5007" y="4066"/>
                </a:lnTo>
                <a:lnTo>
                  <a:pt x="5055" y="4056"/>
                </a:lnTo>
                <a:lnTo>
                  <a:pt x="5104" y="4037"/>
                </a:lnTo>
                <a:lnTo>
                  <a:pt x="5133" y="3988"/>
                </a:lnTo>
                <a:close/>
              </a:path>
            </a:pathLst>
          </a:custGeom>
          <a:solidFill>
            <a:srgbClr val="009440"/>
          </a:solidFill>
          <a:ln w="9525" cap="flat" cmpd="sng">
            <a:solidFill>
              <a:srgbClr val="00944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13" name="Google Shape;313;g5eb17ca0f3_0_72">
            <a:extLst>
              <a:ext uri="{C183D7F6-B498-43B3-948B-1728B52AA6E4}">
                <adec:decorative xmlns:adec="http://schemas.microsoft.com/office/drawing/2017/decorative" val="1"/>
              </a:ext>
            </a:extLst>
          </p:cNvPr>
          <p:cNvSpPr/>
          <p:nvPr/>
        </p:nvSpPr>
        <p:spPr>
          <a:xfrm>
            <a:off x="4452128" y="2218896"/>
            <a:ext cx="460478" cy="428612"/>
          </a:xfrm>
          <a:custGeom>
            <a:avLst/>
            <a:gdLst/>
            <a:ahLst/>
            <a:cxnLst/>
            <a:rect l="l" t="t" r="r" b="b"/>
            <a:pathLst>
              <a:path w="8587" h="7995" extrusionOk="0">
                <a:moveTo>
                  <a:pt x="3668" y="4813"/>
                </a:moveTo>
                <a:lnTo>
                  <a:pt x="3745" y="4735"/>
                </a:lnTo>
                <a:lnTo>
                  <a:pt x="3813" y="4638"/>
                </a:lnTo>
                <a:lnTo>
                  <a:pt x="3872" y="4541"/>
                </a:lnTo>
                <a:lnTo>
                  <a:pt x="3920" y="4444"/>
                </a:lnTo>
                <a:lnTo>
                  <a:pt x="3969" y="4337"/>
                </a:lnTo>
                <a:lnTo>
                  <a:pt x="3978" y="4231"/>
                </a:lnTo>
                <a:lnTo>
                  <a:pt x="3998" y="4114"/>
                </a:lnTo>
                <a:lnTo>
                  <a:pt x="4007" y="3988"/>
                </a:lnTo>
                <a:lnTo>
                  <a:pt x="3998" y="3872"/>
                </a:lnTo>
                <a:lnTo>
                  <a:pt x="3978" y="3765"/>
                </a:lnTo>
                <a:lnTo>
                  <a:pt x="3969" y="3649"/>
                </a:lnTo>
                <a:lnTo>
                  <a:pt x="3920" y="3552"/>
                </a:lnTo>
                <a:lnTo>
                  <a:pt x="3872" y="3455"/>
                </a:lnTo>
                <a:lnTo>
                  <a:pt x="3813" y="3348"/>
                </a:lnTo>
                <a:lnTo>
                  <a:pt x="3745" y="3261"/>
                </a:lnTo>
                <a:lnTo>
                  <a:pt x="3668" y="3173"/>
                </a:lnTo>
                <a:lnTo>
                  <a:pt x="3581" y="3096"/>
                </a:lnTo>
                <a:lnTo>
                  <a:pt x="3493" y="3028"/>
                </a:lnTo>
                <a:lnTo>
                  <a:pt x="3396" y="2960"/>
                </a:lnTo>
                <a:lnTo>
                  <a:pt x="3299" y="2921"/>
                </a:lnTo>
                <a:lnTo>
                  <a:pt x="3192" y="2882"/>
                </a:lnTo>
                <a:lnTo>
                  <a:pt x="3095" y="2853"/>
                </a:lnTo>
                <a:lnTo>
                  <a:pt x="2969" y="2834"/>
                </a:lnTo>
                <a:lnTo>
                  <a:pt x="2863" y="2834"/>
                </a:lnTo>
                <a:lnTo>
                  <a:pt x="2746" y="2834"/>
                </a:lnTo>
                <a:lnTo>
                  <a:pt x="2640" y="2853"/>
                </a:lnTo>
                <a:lnTo>
                  <a:pt x="2523" y="2882"/>
                </a:lnTo>
                <a:lnTo>
                  <a:pt x="2426" y="2921"/>
                </a:lnTo>
                <a:lnTo>
                  <a:pt x="2319" y="2960"/>
                </a:lnTo>
                <a:lnTo>
                  <a:pt x="2232" y="3028"/>
                </a:lnTo>
                <a:lnTo>
                  <a:pt x="2135" y="3096"/>
                </a:lnTo>
                <a:lnTo>
                  <a:pt x="2048" y="3173"/>
                </a:lnTo>
                <a:lnTo>
                  <a:pt x="1970" y="3261"/>
                </a:lnTo>
                <a:lnTo>
                  <a:pt x="1902" y="3348"/>
                </a:lnTo>
                <a:lnTo>
                  <a:pt x="1844" y="3455"/>
                </a:lnTo>
                <a:lnTo>
                  <a:pt x="1805" y="3552"/>
                </a:lnTo>
                <a:lnTo>
                  <a:pt x="1766" y="3649"/>
                </a:lnTo>
                <a:lnTo>
                  <a:pt x="1737" y="3765"/>
                </a:lnTo>
                <a:lnTo>
                  <a:pt x="1718" y="3872"/>
                </a:lnTo>
                <a:lnTo>
                  <a:pt x="1718" y="3988"/>
                </a:lnTo>
                <a:lnTo>
                  <a:pt x="1718" y="4114"/>
                </a:lnTo>
                <a:lnTo>
                  <a:pt x="1737" y="4231"/>
                </a:lnTo>
                <a:lnTo>
                  <a:pt x="1766" y="4337"/>
                </a:lnTo>
                <a:lnTo>
                  <a:pt x="1805" y="4444"/>
                </a:lnTo>
                <a:lnTo>
                  <a:pt x="1844" y="4541"/>
                </a:lnTo>
                <a:lnTo>
                  <a:pt x="1902" y="4638"/>
                </a:lnTo>
                <a:lnTo>
                  <a:pt x="1970" y="4735"/>
                </a:lnTo>
                <a:lnTo>
                  <a:pt x="2048" y="4813"/>
                </a:lnTo>
                <a:lnTo>
                  <a:pt x="2135" y="4900"/>
                </a:lnTo>
                <a:lnTo>
                  <a:pt x="2232" y="4958"/>
                </a:lnTo>
                <a:lnTo>
                  <a:pt x="2319" y="5026"/>
                </a:lnTo>
                <a:lnTo>
                  <a:pt x="2426" y="5075"/>
                </a:lnTo>
                <a:lnTo>
                  <a:pt x="2523" y="5114"/>
                </a:lnTo>
                <a:lnTo>
                  <a:pt x="2640" y="5133"/>
                </a:lnTo>
                <a:lnTo>
                  <a:pt x="2746" y="5152"/>
                </a:lnTo>
                <a:lnTo>
                  <a:pt x="2863" y="5152"/>
                </a:lnTo>
                <a:lnTo>
                  <a:pt x="2969" y="5152"/>
                </a:lnTo>
                <a:lnTo>
                  <a:pt x="3095" y="5133"/>
                </a:lnTo>
                <a:lnTo>
                  <a:pt x="3192" y="5114"/>
                </a:lnTo>
                <a:lnTo>
                  <a:pt x="3299" y="5075"/>
                </a:lnTo>
                <a:lnTo>
                  <a:pt x="3396" y="5026"/>
                </a:lnTo>
                <a:lnTo>
                  <a:pt x="3493" y="4958"/>
                </a:lnTo>
                <a:lnTo>
                  <a:pt x="3581" y="4900"/>
                </a:lnTo>
                <a:close/>
                <a:moveTo>
                  <a:pt x="7442" y="6316"/>
                </a:moveTo>
                <a:lnTo>
                  <a:pt x="7432" y="6200"/>
                </a:lnTo>
                <a:lnTo>
                  <a:pt x="7393" y="6103"/>
                </a:lnTo>
                <a:lnTo>
                  <a:pt x="7335" y="5996"/>
                </a:lnTo>
                <a:lnTo>
                  <a:pt x="7267" y="5909"/>
                </a:lnTo>
                <a:lnTo>
                  <a:pt x="7170" y="5831"/>
                </a:lnTo>
                <a:lnTo>
                  <a:pt x="7083" y="5783"/>
                </a:lnTo>
                <a:lnTo>
                  <a:pt x="6976" y="5754"/>
                </a:lnTo>
                <a:lnTo>
                  <a:pt x="6860" y="5744"/>
                </a:lnTo>
                <a:lnTo>
                  <a:pt x="6753" y="5754"/>
                </a:lnTo>
                <a:lnTo>
                  <a:pt x="6646" y="5783"/>
                </a:lnTo>
                <a:lnTo>
                  <a:pt x="6549" y="5831"/>
                </a:lnTo>
                <a:lnTo>
                  <a:pt x="6462" y="5909"/>
                </a:lnTo>
                <a:lnTo>
                  <a:pt x="6394" y="5996"/>
                </a:lnTo>
                <a:lnTo>
                  <a:pt x="6336" y="6103"/>
                </a:lnTo>
                <a:lnTo>
                  <a:pt x="6297" y="6200"/>
                </a:lnTo>
                <a:lnTo>
                  <a:pt x="6297" y="6316"/>
                </a:lnTo>
                <a:lnTo>
                  <a:pt x="6297" y="6433"/>
                </a:lnTo>
                <a:lnTo>
                  <a:pt x="6336" y="6540"/>
                </a:lnTo>
                <a:lnTo>
                  <a:pt x="6384" y="6637"/>
                </a:lnTo>
                <a:lnTo>
                  <a:pt x="6462" y="6734"/>
                </a:lnTo>
                <a:lnTo>
                  <a:pt x="6549" y="6802"/>
                </a:lnTo>
                <a:lnTo>
                  <a:pt x="6646" y="6860"/>
                </a:lnTo>
                <a:lnTo>
                  <a:pt x="6753" y="6889"/>
                </a:lnTo>
                <a:lnTo>
                  <a:pt x="6860" y="6899"/>
                </a:lnTo>
                <a:lnTo>
                  <a:pt x="6976" y="6889"/>
                </a:lnTo>
                <a:lnTo>
                  <a:pt x="7083" y="6860"/>
                </a:lnTo>
                <a:lnTo>
                  <a:pt x="7180" y="6802"/>
                </a:lnTo>
                <a:lnTo>
                  <a:pt x="7277" y="6734"/>
                </a:lnTo>
                <a:lnTo>
                  <a:pt x="7345" y="6637"/>
                </a:lnTo>
                <a:lnTo>
                  <a:pt x="7393" y="6540"/>
                </a:lnTo>
                <a:lnTo>
                  <a:pt x="7432" y="6433"/>
                </a:lnTo>
                <a:close/>
                <a:moveTo>
                  <a:pt x="7442" y="1670"/>
                </a:moveTo>
                <a:lnTo>
                  <a:pt x="7432" y="1563"/>
                </a:lnTo>
                <a:lnTo>
                  <a:pt x="7393" y="1456"/>
                </a:lnTo>
                <a:lnTo>
                  <a:pt x="7335" y="1349"/>
                </a:lnTo>
                <a:lnTo>
                  <a:pt x="7267" y="1262"/>
                </a:lnTo>
                <a:lnTo>
                  <a:pt x="7170" y="1184"/>
                </a:lnTo>
                <a:lnTo>
                  <a:pt x="7083" y="1126"/>
                </a:lnTo>
                <a:lnTo>
                  <a:pt x="6976" y="1107"/>
                </a:lnTo>
                <a:lnTo>
                  <a:pt x="6860" y="1097"/>
                </a:lnTo>
                <a:lnTo>
                  <a:pt x="6753" y="1107"/>
                </a:lnTo>
                <a:lnTo>
                  <a:pt x="6646" y="1126"/>
                </a:lnTo>
                <a:lnTo>
                  <a:pt x="6549" y="1184"/>
                </a:lnTo>
                <a:lnTo>
                  <a:pt x="6462" y="1262"/>
                </a:lnTo>
                <a:lnTo>
                  <a:pt x="6394" y="1349"/>
                </a:lnTo>
                <a:lnTo>
                  <a:pt x="6336" y="1456"/>
                </a:lnTo>
                <a:lnTo>
                  <a:pt x="6297" y="1563"/>
                </a:lnTo>
                <a:lnTo>
                  <a:pt x="6297" y="1670"/>
                </a:lnTo>
                <a:lnTo>
                  <a:pt x="6297" y="1786"/>
                </a:lnTo>
                <a:lnTo>
                  <a:pt x="6336" y="1893"/>
                </a:lnTo>
                <a:lnTo>
                  <a:pt x="6384" y="1990"/>
                </a:lnTo>
                <a:lnTo>
                  <a:pt x="6462" y="2087"/>
                </a:lnTo>
                <a:lnTo>
                  <a:pt x="6549" y="2155"/>
                </a:lnTo>
                <a:lnTo>
                  <a:pt x="6646" y="2213"/>
                </a:lnTo>
                <a:lnTo>
                  <a:pt x="6753" y="2242"/>
                </a:lnTo>
                <a:lnTo>
                  <a:pt x="6860" y="2252"/>
                </a:lnTo>
                <a:lnTo>
                  <a:pt x="6976" y="2242"/>
                </a:lnTo>
                <a:lnTo>
                  <a:pt x="7083" y="2213"/>
                </a:lnTo>
                <a:lnTo>
                  <a:pt x="7180" y="2155"/>
                </a:lnTo>
                <a:lnTo>
                  <a:pt x="7277" y="2087"/>
                </a:lnTo>
                <a:lnTo>
                  <a:pt x="7345" y="1990"/>
                </a:lnTo>
                <a:lnTo>
                  <a:pt x="7393" y="1893"/>
                </a:lnTo>
                <a:lnTo>
                  <a:pt x="7432" y="1786"/>
                </a:lnTo>
                <a:close/>
                <a:moveTo>
                  <a:pt x="5725" y="3581"/>
                </a:moveTo>
                <a:lnTo>
                  <a:pt x="5725" y="4425"/>
                </a:lnTo>
                <a:lnTo>
                  <a:pt x="5715" y="4464"/>
                </a:lnTo>
                <a:lnTo>
                  <a:pt x="5686" y="4512"/>
                </a:lnTo>
                <a:lnTo>
                  <a:pt x="5647" y="4541"/>
                </a:lnTo>
                <a:lnTo>
                  <a:pt x="5618" y="4561"/>
                </a:lnTo>
                <a:lnTo>
                  <a:pt x="4929" y="4667"/>
                </a:lnTo>
                <a:lnTo>
                  <a:pt x="4861" y="4832"/>
                </a:lnTo>
                <a:lnTo>
                  <a:pt x="4822" y="4919"/>
                </a:lnTo>
                <a:lnTo>
                  <a:pt x="4784" y="5007"/>
                </a:lnTo>
                <a:lnTo>
                  <a:pt x="4861" y="5123"/>
                </a:lnTo>
                <a:lnTo>
                  <a:pt x="4958" y="5259"/>
                </a:lnTo>
                <a:lnTo>
                  <a:pt x="5065" y="5385"/>
                </a:lnTo>
                <a:lnTo>
                  <a:pt x="5181" y="5531"/>
                </a:lnTo>
                <a:lnTo>
                  <a:pt x="5210" y="5579"/>
                </a:lnTo>
                <a:lnTo>
                  <a:pt x="5220" y="5618"/>
                </a:lnTo>
                <a:lnTo>
                  <a:pt x="5210" y="5676"/>
                </a:lnTo>
                <a:lnTo>
                  <a:pt x="5181" y="5715"/>
                </a:lnTo>
                <a:lnTo>
                  <a:pt x="5152" y="5754"/>
                </a:lnTo>
                <a:lnTo>
                  <a:pt x="5133" y="5783"/>
                </a:lnTo>
                <a:lnTo>
                  <a:pt x="5045" y="5880"/>
                </a:lnTo>
                <a:lnTo>
                  <a:pt x="4939" y="5987"/>
                </a:lnTo>
                <a:lnTo>
                  <a:pt x="4813" y="6113"/>
                </a:lnTo>
                <a:lnTo>
                  <a:pt x="4754" y="6181"/>
                </a:lnTo>
                <a:lnTo>
                  <a:pt x="4696" y="6239"/>
                </a:lnTo>
                <a:lnTo>
                  <a:pt x="4638" y="6278"/>
                </a:lnTo>
                <a:lnTo>
                  <a:pt x="4599" y="6316"/>
                </a:lnTo>
                <a:lnTo>
                  <a:pt x="4551" y="6346"/>
                </a:lnTo>
                <a:lnTo>
                  <a:pt x="4522" y="6365"/>
                </a:lnTo>
                <a:lnTo>
                  <a:pt x="4483" y="6384"/>
                </a:lnTo>
                <a:lnTo>
                  <a:pt x="4463" y="6384"/>
                </a:lnTo>
                <a:lnTo>
                  <a:pt x="4425" y="6375"/>
                </a:lnTo>
                <a:lnTo>
                  <a:pt x="4366" y="6355"/>
                </a:lnTo>
                <a:lnTo>
                  <a:pt x="3852" y="5948"/>
                </a:lnTo>
                <a:lnTo>
                  <a:pt x="3687" y="6025"/>
                </a:lnTo>
                <a:lnTo>
                  <a:pt x="3513" y="6093"/>
                </a:lnTo>
                <a:lnTo>
                  <a:pt x="3493" y="6210"/>
                </a:lnTo>
                <a:lnTo>
                  <a:pt x="3484" y="6316"/>
                </a:lnTo>
                <a:lnTo>
                  <a:pt x="3474" y="6413"/>
                </a:lnTo>
                <a:lnTo>
                  <a:pt x="3464" y="6511"/>
                </a:lnTo>
                <a:lnTo>
                  <a:pt x="3454" y="6598"/>
                </a:lnTo>
                <a:lnTo>
                  <a:pt x="3445" y="6666"/>
                </a:lnTo>
                <a:lnTo>
                  <a:pt x="3425" y="6734"/>
                </a:lnTo>
                <a:lnTo>
                  <a:pt x="3416" y="6782"/>
                </a:lnTo>
                <a:lnTo>
                  <a:pt x="3387" y="6840"/>
                </a:lnTo>
                <a:lnTo>
                  <a:pt x="3357" y="6869"/>
                </a:lnTo>
                <a:lnTo>
                  <a:pt x="3319" y="6899"/>
                </a:lnTo>
                <a:lnTo>
                  <a:pt x="3280" y="6899"/>
                </a:lnTo>
                <a:lnTo>
                  <a:pt x="2445" y="6899"/>
                </a:lnTo>
                <a:lnTo>
                  <a:pt x="2397" y="6889"/>
                </a:lnTo>
                <a:lnTo>
                  <a:pt x="2358" y="6869"/>
                </a:lnTo>
                <a:lnTo>
                  <a:pt x="2319" y="6831"/>
                </a:lnTo>
                <a:lnTo>
                  <a:pt x="2310" y="6782"/>
                </a:lnTo>
                <a:lnTo>
                  <a:pt x="2213" y="6093"/>
                </a:lnTo>
                <a:lnTo>
                  <a:pt x="2135" y="6064"/>
                </a:lnTo>
                <a:lnTo>
                  <a:pt x="2048" y="6035"/>
                </a:lnTo>
                <a:lnTo>
                  <a:pt x="1970" y="5996"/>
                </a:lnTo>
                <a:lnTo>
                  <a:pt x="1873" y="5948"/>
                </a:lnTo>
                <a:lnTo>
                  <a:pt x="1340" y="6355"/>
                </a:lnTo>
                <a:lnTo>
                  <a:pt x="1310" y="6375"/>
                </a:lnTo>
                <a:lnTo>
                  <a:pt x="1262" y="6384"/>
                </a:lnTo>
                <a:lnTo>
                  <a:pt x="1213" y="6375"/>
                </a:lnTo>
                <a:lnTo>
                  <a:pt x="1155" y="6346"/>
                </a:lnTo>
                <a:lnTo>
                  <a:pt x="1010" y="6210"/>
                </a:lnTo>
                <a:lnTo>
                  <a:pt x="884" y="6084"/>
                </a:lnTo>
                <a:lnTo>
                  <a:pt x="777" y="5958"/>
                </a:lnTo>
                <a:lnTo>
                  <a:pt x="680" y="5870"/>
                </a:lnTo>
                <a:lnTo>
                  <a:pt x="612" y="5783"/>
                </a:lnTo>
                <a:lnTo>
                  <a:pt x="563" y="5715"/>
                </a:lnTo>
                <a:lnTo>
                  <a:pt x="525" y="5657"/>
                </a:lnTo>
                <a:lnTo>
                  <a:pt x="515" y="5618"/>
                </a:lnTo>
                <a:lnTo>
                  <a:pt x="525" y="5589"/>
                </a:lnTo>
                <a:lnTo>
                  <a:pt x="554" y="5540"/>
                </a:lnTo>
                <a:lnTo>
                  <a:pt x="583" y="5502"/>
                </a:lnTo>
                <a:lnTo>
                  <a:pt x="622" y="5443"/>
                </a:lnTo>
                <a:lnTo>
                  <a:pt x="670" y="5375"/>
                </a:lnTo>
                <a:lnTo>
                  <a:pt x="738" y="5298"/>
                </a:lnTo>
                <a:lnTo>
                  <a:pt x="806" y="5220"/>
                </a:lnTo>
                <a:lnTo>
                  <a:pt x="854" y="5133"/>
                </a:lnTo>
                <a:lnTo>
                  <a:pt x="903" y="5075"/>
                </a:lnTo>
                <a:lnTo>
                  <a:pt x="951" y="5016"/>
                </a:lnTo>
                <a:lnTo>
                  <a:pt x="893" y="4929"/>
                </a:lnTo>
                <a:lnTo>
                  <a:pt x="854" y="4822"/>
                </a:lnTo>
                <a:lnTo>
                  <a:pt x="816" y="4735"/>
                </a:lnTo>
                <a:lnTo>
                  <a:pt x="796" y="4648"/>
                </a:lnTo>
                <a:lnTo>
                  <a:pt x="107" y="4541"/>
                </a:lnTo>
                <a:lnTo>
                  <a:pt x="69" y="4522"/>
                </a:lnTo>
                <a:lnTo>
                  <a:pt x="30" y="4493"/>
                </a:lnTo>
                <a:lnTo>
                  <a:pt x="10" y="4454"/>
                </a:lnTo>
                <a:lnTo>
                  <a:pt x="1" y="4415"/>
                </a:lnTo>
                <a:lnTo>
                  <a:pt x="1" y="3571"/>
                </a:lnTo>
                <a:lnTo>
                  <a:pt x="10" y="3522"/>
                </a:lnTo>
                <a:lnTo>
                  <a:pt x="30" y="3474"/>
                </a:lnTo>
                <a:lnTo>
                  <a:pt x="69" y="3455"/>
                </a:lnTo>
                <a:lnTo>
                  <a:pt x="107" y="3435"/>
                </a:lnTo>
                <a:lnTo>
                  <a:pt x="806" y="3319"/>
                </a:lnTo>
                <a:lnTo>
                  <a:pt x="854" y="3154"/>
                </a:lnTo>
                <a:lnTo>
                  <a:pt x="893" y="3076"/>
                </a:lnTo>
                <a:lnTo>
                  <a:pt x="942" y="2979"/>
                </a:lnTo>
                <a:lnTo>
                  <a:pt x="854" y="2863"/>
                </a:lnTo>
                <a:lnTo>
                  <a:pt x="767" y="2746"/>
                </a:lnTo>
                <a:lnTo>
                  <a:pt x="651" y="2611"/>
                </a:lnTo>
                <a:lnTo>
                  <a:pt x="534" y="2455"/>
                </a:lnTo>
                <a:lnTo>
                  <a:pt x="515" y="2417"/>
                </a:lnTo>
                <a:lnTo>
                  <a:pt x="505" y="2368"/>
                </a:lnTo>
                <a:lnTo>
                  <a:pt x="515" y="2310"/>
                </a:lnTo>
                <a:lnTo>
                  <a:pt x="534" y="2281"/>
                </a:lnTo>
                <a:lnTo>
                  <a:pt x="602" y="2193"/>
                </a:lnTo>
                <a:lnTo>
                  <a:pt x="680" y="2106"/>
                </a:lnTo>
                <a:lnTo>
                  <a:pt x="787" y="1990"/>
                </a:lnTo>
                <a:lnTo>
                  <a:pt x="903" y="1873"/>
                </a:lnTo>
                <a:lnTo>
                  <a:pt x="971" y="1805"/>
                </a:lnTo>
                <a:lnTo>
                  <a:pt x="1029" y="1757"/>
                </a:lnTo>
                <a:lnTo>
                  <a:pt x="1078" y="1708"/>
                </a:lnTo>
                <a:lnTo>
                  <a:pt x="1136" y="1670"/>
                </a:lnTo>
                <a:lnTo>
                  <a:pt x="1165" y="1640"/>
                </a:lnTo>
                <a:lnTo>
                  <a:pt x="1204" y="1621"/>
                </a:lnTo>
                <a:lnTo>
                  <a:pt x="1233" y="1611"/>
                </a:lnTo>
                <a:lnTo>
                  <a:pt x="1262" y="1611"/>
                </a:lnTo>
                <a:lnTo>
                  <a:pt x="1310" y="1621"/>
                </a:lnTo>
                <a:lnTo>
                  <a:pt x="1349" y="1631"/>
                </a:lnTo>
                <a:lnTo>
                  <a:pt x="1863" y="2048"/>
                </a:lnTo>
                <a:lnTo>
                  <a:pt x="2028" y="1961"/>
                </a:lnTo>
                <a:lnTo>
                  <a:pt x="2213" y="1902"/>
                </a:lnTo>
                <a:lnTo>
                  <a:pt x="2222" y="1786"/>
                </a:lnTo>
                <a:lnTo>
                  <a:pt x="2232" y="1670"/>
                </a:lnTo>
                <a:lnTo>
                  <a:pt x="2251" y="1573"/>
                </a:lnTo>
                <a:lnTo>
                  <a:pt x="2261" y="1475"/>
                </a:lnTo>
                <a:lnTo>
                  <a:pt x="2271" y="1398"/>
                </a:lnTo>
                <a:lnTo>
                  <a:pt x="2290" y="1320"/>
                </a:lnTo>
                <a:lnTo>
                  <a:pt x="2300" y="1262"/>
                </a:lnTo>
                <a:lnTo>
                  <a:pt x="2310" y="1204"/>
                </a:lnTo>
                <a:lnTo>
                  <a:pt x="2329" y="1155"/>
                </a:lnTo>
                <a:lnTo>
                  <a:pt x="2358" y="1126"/>
                </a:lnTo>
                <a:lnTo>
                  <a:pt x="2397" y="1107"/>
                </a:lnTo>
                <a:lnTo>
                  <a:pt x="2445" y="1097"/>
                </a:lnTo>
                <a:lnTo>
                  <a:pt x="3280" y="1097"/>
                </a:lnTo>
                <a:lnTo>
                  <a:pt x="3319" y="1107"/>
                </a:lnTo>
                <a:lnTo>
                  <a:pt x="3367" y="1126"/>
                </a:lnTo>
                <a:lnTo>
                  <a:pt x="3396" y="1155"/>
                </a:lnTo>
                <a:lnTo>
                  <a:pt x="3416" y="1204"/>
                </a:lnTo>
                <a:lnTo>
                  <a:pt x="3513" y="1902"/>
                </a:lnTo>
                <a:lnTo>
                  <a:pt x="3590" y="1931"/>
                </a:lnTo>
                <a:lnTo>
                  <a:pt x="3668" y="1951"/>
                </a:lnTo>
                <a:lnTo>
                  <a:pt x="3765" y="1990"/>
                </a:lnTo>
                <a:lnTo>
                  <a:pt x="3842" y="2038"/>
                </a:lnTo>
                <a:lnTo>
                  <a:pt x="4376" y="1631"/>
                </a:lnTo>
                <a:lnTo>
                  <a:pt x="4415" y="1621"/>
                </a:lnTo>
                <a:lnTo>
                  <a:pt x="4463" y="1611"/>
                </a:lnTo>
                <a:lnTo>
                  <a:pt x="4512" y="1621"/>
                </a:lnTo>
                <a:lnTo>
                  <a:pt x="4560" y="1640"/>
                </a:lnTo>
                <a:lnTo>
                  <a:pt x="4706" y="1786"/>
                </a:lnTo>
                <a:lnTo>
                  <a:pt x="4842" y="1912"/>
                </a:lnTo>
                <a:lnTo>
                  <a:pt x="4958" y="2019"/>
                </a:lnTo>
                <a:lnTo>
                  <a:pt x="5045" y="2125"/>
                </a:lnTo>
                <a:lnTo>
                  <a:pt x="5113" y="2203"/>
                </a:lnTo>
                <a:lnTo>
                  <a:pt x="5162" y="2281"/>
                </a:lnTo>
                <a:lnTo>
                  <a:pt x="5191" y="2329"/>
                </a:lnTo>
                <a:lnTo>
                  <a:pt x="5201" y="2368"/>
                </a:lnTo>
                <a:lnTo>
                  <a:pt x="5191" y="2407"/>
                </a:lnTo>
                <a:lnTo>
                  <a:pt x="5172" y="2455"/>
                </a:lnTo>
                <a:lnTo>
                  <a:pt x="5133" y="2494"/>
                </a:lnTo>
                <a:lnTo>
                  <a:pt x="5104" y="2552"/>
                </a:lnTo>
                <a:lnTo>
                  <a:pt x="5045" y="2620"/>
                </a:lnTo>
                <a:lnTo>
                  <a:pt x="4978" y="2698"/>
                </a:lnTo>
                <a:lnTo>
                  <a:pt x="4929" y="2785"/>
                </a:lnTo>
                <a:lnTo>
                  <a:pt x="4871" y="2853"/>
                </a:lnTo>
                <a:lnTo>
                  <a:pt x="4813" y="2921"/>
                </a:lnTo>
                <a:lnTo>
                  <a:pt x="4784" y="2970"/>
                </a:lnTo>
                <a:lnTo>
                  <a:pt x="4832" y="3076"/>
                </a:lnTo>
                <a:lnTo>
                  <a:pt x="4871" y="3173"/>
                </a:lnTo>
                <a:lnTo>
                  <a:pt x="4910" y="3261"/>
                </a:lnTo>
                <a:lnTo>
                  <a:pt x="4939" y="3338"/>
                </a:lnTo>
                <a:lnTo>
                  <a:pt x="5618" y="3455"/>
                </a:lnTo>
                <a:lnTo>
                  <a:pt x="5647" y="3455"/>
                </a:lnTo>
                <a:lnTo>
                  <a:pt x="5686" y="3493"/>
                </a:lnTo>
                <a:lnTo>
                  <a:pt x="5715" y="3532"/>
                </a:lnTo>
                <a:close/>
                <a:moveTo>
                  <a:pt x="8586" y="5996"/>
                </a:moveTo>
                <a:lnTo>
                  <a:pt x="8586" y="6637"/>
                </a:lnTo>
                <a:lnTo>
                  <a:pt x="8577" y="6656"/>
                </a:lnTo>
                <a:lnTo>
                  <a:pt x="8538" y="6675"/>
                </a:lnTo>
                <a:lnTo>
                  <a:pt x="8480" y="6685"/>
                </a:lnTo>
                <a:lnTo>
                  <a:pt x="8422" y="6705"/>
                </a:lnTo>
                <a:lnTo>
                  <a:pt x="8315" y="6724"/>
                </a:lnTo>
                <a:lnTo>
                  <a:pt x="8208" y="6743"/>
                </a:lnTo>
                <a:lnTo>
                  <a:pt x="8072" y="6763"/>
                </a:lnTo>
                <a:lnTo>
                  <a:pt x="7917" y="6782"/>
                </a:lnTo>
                <a:lnTo>
                  <a:pt x="7859" y="6899"/>
                </a:lnTo>
                <a:lnTo>
                  <a:pt x="7781" y="7015"/>
                </a:lnTo>
                <a:lnTo>
                  <a:pt x="7830" y="7131"/>
                </a:lnTo>
                <a:lnTo>
                  <a:pt x="7878" y="7248"/>
                </a:lnTo>
                <a:lnTo>
                  <a:pt x="7917" y="7335"/>
                </a:lnTo>
                <a:lnTo>
                  <a:pt x="7956" y="7432"/>
                </a:lnTo>
                <a:lnTo>
                  <a:pt x="7975" y="7490"/>
                </a:lnTo>
                <a:lnTo>
                  <a:pt x="7995" y="7558"/>
                </a:lnTo>
                <a:lnTo>
                  <a:pt x="8004" y="7607"/>
                </a:lnTo>
                <a:lnTo>
                  <a:pt x="8004" y="7636"/>
                </a:lnTo>
                <a:lnTo>
                  <a:pt x="8004" y="7655"/>
                </a:lnTo>
                <a:lnTo>
                  <a:pt x="7985" y="7665"/>
                </a:lnTo>
                <a:lnTo>
                  <a:pt x="7859" y="7752"/>
                </a:lnTo>
                <a:lnTo>
                  <a:pt x="7752" y="7810"/>
                </a:lnTo>
                <a:lnTo>
                  <a:pt x="7655" y="7869"/>
                </a:lnTo>
                <a:lnTo>
                  <a:pt x="7587" y="7917"/>
                </a:lnTo>
                <a:lnTo>
                  <a:pt x="7519" y="7946"/>
                </a:lnTo>
                <a:lnTo>
                  <a:pt x="7471" y="7975"/>
                </a:lnTo>
                <a:lnTo>
                  <a:pt x="7451" y="7985"/>
                </a:lnTo>
                <a:lnTo>
                  <a:pt x="7442" y="7995"/>
                </a:lnTo>
                <a:lnTo>
                  <a:pt x="7432" y="7985"/>
                </a:lnTo>
                <a:lnTo>
                  <a:pt x="7413" y="7975"/>
                </a:lnTo>
                <a:lnTo>
                  <a:pt x="7393" y="7956"/>
                </a:lnTo>
                <a:lnTo>
                  <a:pt x="7364" y="7946"/>
                </a:lnTo>
                <a:lnTo>
                  <a:pt x="7335" y="7908"/>
                </a:lnTo>
                <a:lnTo>
                  <a:pt x="7306" y="7869"/>
                </a:lnTo>
                <a:lnTo>
                  <a:pt x="7277" y="7830"/>
                </a:lnTo>
                <a:lnTo>
                  <a:pt x="7228" y="7772"/>
                </a:lnTo>
                <a:lnTo>
                  <a:pt x="7151" y="7675"/>
                </a:lnTo>
                <a:lnTo>
                  <a:pt x="7092" y="7597"/>
                </a:lnTo>
                <a:lnTo>
                  <a:pt x="7034" y="7529"/>
                </a:lnTo>
                <a:lnTo>
                  <a:pt x="6995" y="7471"/>
                </a:lnTo>
                <a:lnTo>
                  <a:pt x="6928" y="7471"/>
                </a:lnTo>
                <a:lnTo>
                  <a:pt x="6860" y="7481"/>
                </a:lnTo>
                <a:lnTo>
                  <a:pt x="6801" y="7471"/>
                </a:lnTo>
                <a:lnTo>
                  <a:pt x="6733" y="7471"/>
                </a:lnTo>
                <a:lnTo>
                  <a:pt x="6695" y="7529"/>
                </a:lnTo>
                <a:lnTo>
                  <a:pt x="6636" y="7597"/>
                </a:lnTo>
                <a:lnTo>
                  <a:pt x="6578" y="7675"/>
                </a:lnTo>
                <a:lnTo>
                  <a:pt x="6491" y="7772"/>
                </a:lnTo>
                <a:lnTo>
                  <a:pt x="6462" y="7830"/>
                </a:lnTo>
                <a:lnTo>
                  <a:pt x="6423" y="7869"/>
                </a:lnTo>
                <a:lnTo>
                  <a:pt x="6394" y="7908"/>
                </a:lnTo>
                <a:lnTo>
                  <a:pt x="6365" y="7946"/>
                </a:lnTo>
                <a:lnTo>
                  <a:pt x="6336" y="7956"/>
                </a:lnTo>
                <a:lnTo>
                  <a:pt x="6316" y="7975"/>
                </a:lnTo>
                <a:lnTo>
                  <a:pt x="6297" y="7985"/>
                </a:lnTo>
                <a:lnTo>
                  <a:pt x="6297" y="7995"/>
                </a:lnTo>
                <a:lnTo>
                  <a:pt x="6287" y="7985"/>
                </a:lnTo>
                <a:lnTo>
                  <a:pt x="6258" y="7975"/>
                </a:lnTo>
                <a:lnTo>
                  <a:pt x="6210" y="7946"/>
                </a:lnTo>
                <a:lnTo>
                  <a:pt x="6142" y="7917"/>
                </a:lnTo>
                <a:lnTo>
                  <a:pt x="6074" y="7869"/>
                </a:lnTo>
                <a:lnTo>
                  <a:pt x="5977" y="7810"/>
                </a:lnTo>
                <a:lnTo>
                  <a:pt x="5870" y="7752"/>
                </a:lnTo>
                <a:lnTo>
                  <a:pt x="5744" y="7665"/>
                </a:lnTo>
                <a:lnTo>
                  <a:pt x="5725" y="7655"/>
                </a:lnTo>
                <a:lnTo>
                  <a:pt x="5725" y="7636"/>
                </a:lnTo>
                <a:lnTo>
                  <a:pt x="5725" y="7607"/>
                </a:lnTo>
                <a:lnTo>
                  <a:pt x="5734" y="7558"/>
                </a:lnTo>
                <a:lnTo>
                  <a:pt x="5754" y="7490"/>
                </a:lnTo>
                <a:lnTo>
                  <a:pt x="5783" y="7432"/>
                </a:lnTo>
                <a:lnTo>
                  <a:pt x="5802" y="7335"/>
                </a:lnTo>
                <a:lnTo>
                  <a:pt x="5851" y="7248"/>
                </a:lnTo>
                <a:lnTo>
                  <a:pt x="5899" y="7131"/>
                </a:lnTo>
                <a:lnTo>
                  <a:pt x="5957" y="7015"/>
                </a:lnTo>
                <a:lnTo>
                  <a:pt x="5880" y="6899"/>
                </a:lnTo>
                <a:lnTo>
                  <a:pt x="5812" y="6782"/>
                </a:lnTo>
                <a:lnTo>
                  <a:pt x="5657" y="6763"/>
                </a:lnTo>
                <a:lnTo>
                  <a:pt x="5521" y="6743"/>
                </a:lnTo>
                <a:lnTo>
                  <a:pt x="5404" y="6724"/>
                </a:lnTo>
                <a:lnTo>
                  <a:pt x="5307" y="6705"/>
                </a:lnTo>
                <a:lnTo>
                  <a:pt x="5239" y="6685"/>
                </a:lnTo>
                <a:lnTo>
                  <a:pt x="5191" y="6675"/>
                </a:lnTo>
                <a:lnTo>
                  <a:pt x="5152" y="6656"/>
                </a:lnTo>
                <a:lnTo>
                  <a:pt x="5142" y="6637"/>
                </a:lnTo>
                <a:lnTo>
                  <a:pt x="5142" y="5996"/>
                </a:lnTo>
                <a:lnTo>
                  <a:pt x="5152" y="5977"/>
                </a:lnTo>
                <a:lnTo>
                  <a:pt x="5191" y="5958"/>
                </a:lnTo>
                <a:lnTo>
                  <a:pt x="5239" y="5948"/>
                </a:lnTo>
                <a:lnTo>
                  <a:pt x="5307" y="5928"/>
                </a:lnTo>
                <a:lnTo>
                  <a:pt x="5404" y="5909"/>
                </a:lnTo>
                <a:lnTo>
                  <a:pt x="5521" y="5899"/>
                </a:lnTo>
                <a:lnTo>
                  <a:pt x="5657" y="5880"/>
                </a:lnTo>
                <a:lnTo>
                  <a:pt x="5812" y="5861"/>
                </a:lnTo>
                <a:lnTo>
                  <a:pt x="5880" y="5734"/>
                </a:lnTo>
                <a:lnTo>
                  <a:pt x="5957" y="5618"/>
                </a:lnTo>
                <a:lnTo>
                  <a:pt x="5899" y="5502"/>
                </a:lnTo>
                <a:lnTo>
                  <a:pt x="5851" y="5395"/>
                </a:lnTo>
                <a:lnTo>
                  <a:pt x="5802" y="5288"/>
                </a:lnTo>
                <a:lnTo>
                  <a:pt x="5783" y="5211"/>
                </a:lnTo>
                <a:lnTo>
                  <a:pt x="5754" y="5133"/>
                </a:lnTo>
                <a:lnTo>
                  <a:pt x="5734" y="5084"/>
                </a:lnTo>
                <a:lnTo>
                  <a:pt x="5725" y="5036"/>
                </a:lnTo>
                <a:lnTo>
                  <a:pt x="5725" y="4997"/>
                </a:lnTo>
                <a:lnTo>
                  <a:pt x="5725" y="4978"/>
                </a:lnTo>
                <a:lnTo>
                  <a:pt x="5744" y="4958"/>
                </a:lnTo>
                <a:lnTo>
                  <a:pt x="5754" y="4949"/>
                </a:lnTo>
                <a:lnTo>
                  <a:pt x="5792" y="4939"/>
                </a:lnTo>
                <a:lnTo>
                  <a:pt x="5831" y="4910"/>
                </a:lnTo>
                <a:lnTo>
                  <a:pt x="5899" y="4871"/>
                </a:lnTo>
                <a:lnTo>
                  <a:pt x="6025" y="4793"/>
                </a:lnTo>
                <a:lnTo>
                  <a:pt x="6151" y="4725"/>
                </a:lnTo>
                <a:lnTo>
                  <a:pt x="6210" y="4687"/>
                </a:lnTo>
                <a:lnTo>
                  <a:pt x="6258" y="4667"/>
                </a:lnTo>
                <a:lnTo>
                  <a:pt x="6287" y="4648"/>
                </a:lnTo>
                <a:lnTo>
                  <a:pt x="6297" y="4648"/>
                </a:lnTo>
                <a:lnTo>
                  <a:pt x="6297" y="4648"/>
                </a:lnTo>
                <a:lnTo>
                  <a:pt x="6316" y="4658"/>
                </a:lnTo>
                <a:lnTo>
                  <a:pt x="6336" y="4677"/>
                </a:lnTo>
                <a:lnTo>
                  <a:pt x="6365" y="4696"/>
                </a:lnTo>
                <a:lnTo>
                  <a:pt x="6394" y="4735"/>
                </a:lnTo>
                <a:lnTo>
                  <a:pt x="6423" y="4774"/>
                </a:lnTo>
                <a:lnTo>
                  <a:pt x="6462" y="4803"/>
                </a:lnTo>
                <a:lnTo>
                  <a:pt x="6491" y="4861"/>
                </a:lnTo>
                <a:lnTo>
                  <a:pt x="6578" y="4958"/>
                </a:lnTo>
                <a:lnTo>
                  <a:pt x="6636" y="5046"/>
                </a:lnTo>
                <a:lnTo>
                  <a:pt x="6695" y="5114"/>
                </a:lnTo>
                <a:lnTo>
                  <a:pt x="6733" y="5162"/>
                </a:lnTo>
                <a:lnTo>
                  <a:pt x="6801" y="5162"/>
                </a:lnTo>
                <a:lnTo>
                  <a:pt x="6860" y="5152"/>
                </a:lnTo>
                <a:lnTo>
                  <a:pt x="6928" y="5162"/>
                </a:lnTo>
                <a:lnTo>
                  <a:pt x="6995" y="5162"/>
                </a:lnTo>
                <a:lnTo>
                  <a:pt x="7112" y="5016"/>
                </a:lnTo>
                <a:lnTo>
                  <a:pt x="7219" y="4881"/>
                </a:lnTo>
                <a:lnTo>
                  <a:pt x="7316" y="4764"/>
                </a:lnTo>
                <a:lnTo>
                  <a:pt x="7413" y="4658"/>
                </a:lnTo>
                <a:lnTo>
                  <a:pt x="7442" y="4648"/>
                </a:lnTo>
                <a:lnTo>
                  <a:pt x="7451" y="4648"/>
                </a:lnTo>
                <a:lnTo>
                  <a:pt x="7471" y="4667"/>
                </a:lnTo>
                <a:lnTo>
                  <a:pt x="7519" y="4696"/>
                </a:lnTo>
                <a:lnTo>
                  <a:pt x="7587" y="4725"/>
                </a:lnTo>
                <a:lnTo>
                  <a:pt x="7655" y="4774"/>
                </a:lnTo>
                <a:lnTo>
                  <a:pt x="7762" y="4822"/>
                </a:lnTo>
                <a:lnTo>
                  <a:pt x="7869" y="4890"/>
                </a:lnTo>
                <a:lnTo>
                  <a:pt x="7985" y="4958"/>
                </a:lnTo>
                <a:lnTo>
                  <a:pt x="8004" y="4978"/>
                </a:lnTo>
                <a:lnTo>
                  <a:pt x="8004" y="4997"/>
                </a:lnTo>
                <a:lnTo>
                  <a:pt x="8004" y="5036"/>
                </a:lnTo>
                <a:lnTo>
                  <a:pt x="7995" y="5084"/>
                </a:lnTo>
                <a:lnTo>
                  <a:pt x="7975" y="5133"/>
                </a:lnTo>
                <a:lnTo>
                  <a:pt x="7956" y="5211"/>
                </a:lnTo>
                <a:lnTo>
                  <a:pt x="7917" y="5288"/>
                </a:lnTo>
                <a:lnTo>
                  <a:pt x="7878" y="5395"/>
                </a:lnTo>
                <a:lnTo>
                  <a:pt x="7830" y="5502"/>
                </a:lnTo>
                <a:lnTo>
                  <a:pt x="7781" y="5618"/>
                </a:lnTo>
                <a:lnTo>
                  <a:pt x="7849" y="5734"/>
                </a:lnTo>
                <a:lnTo>
                  <a:pt x="7917" y="5861"/>
                </a:lnTo>
                <a:lnTo>
                  <a:pt x="8072" y="5880"/>
                </a:lnTo>
                <a:lnTo>
                  <a:pt x="8208" y="5899"/>
                </a:lnTo>
                <a:lnTo>
                  <a:pt x="8315" y="5909"/>
                </a:lnTo>
                <a:lnTo>
                  <a:pt x="8422" y="5928"/>
                </a:lnTo>
                <a:lnTo>
                  <a:pt x="8480" y="5948"/>
                </a:lnTo>
                <a:lnTo>
                  <a:pt x="8538" y="5958"/>
                </a:lnTo>
                <a:lnTo>
                  <a:pt x="8577" y="5977"/>
                </a:lnTo>
                <a:close/>
                <a:moveTo>
                  <a:pt x="8586" y="1349"/>
                </a:moveTo>
                <a:lnTo>
                  <a:pt x="8586" y="1990"/>
                </a:lnTo>
                <a:lnTo>
                  <a:pt x="8577" y="2009"/>
                </a:lnTo>
                <a:lnTo>
                  <a:pt x="8538" y="2028"/>
                </a:lnTo>
                <a:lnTo>
                  <a:pt x="8480" y="2048"/>
                </a:lnTo>
                <a:lnTo>
                  <a:pt x="8422" y="2067"/>
                </a:lnTo>
                <a:lnTo>
                  <a:pt x="8315" y="2077"/>
                </a:lnTo>
                <a:lnTo>
                  <a:pt x="8208" y="2096"/>
                </a:lnTo>
                <a:lnTo>
                  <a:pt x="8072" y="2116"/>
                </a:lnTo>
                <a:lnTo>
                  <a:pt x="7917" y="2125"/>
                </a:lnTo>
                <a:lnTo>
                  <a:pt x="7859" y="2252"/>
                </a:lnTo>
                <a:lnTo>
                  <a:pt x="7781" y="2368"/>
                </a:lnTo>
                <a:lnTo>
                  <a:pt x="7830" y="2484"/>
                </a:lnTo>
                <a:lnTo>
                  <a:pt x="7878" y="2601"/>
                </a:lnTo>
                <a:lnTo>
                  <a:pt x="7917" y="2698"/>
                </a:lnTo>
                <a:lnTo>
                  <a:pt x="7956" y="2785"/>
                </a:lnTo>
                <a:lnTo>
                  <a:pt x="7975" y="2853"/>
                </a:lnTo>
                <a:lnTo>
                  <a:pt x="7995" y="2911"/>
                </a:lnTo>
                <a:lnTo>
                  <a:pt x="8004" y="2950"/>
                </a:lnTo>
                <a:lnTo>
                  <a:pt x="8004" y="2989"/>
                </a:lnTo>
                <a:lnTo>
                  <a:pt x="8004" y="3008"/>
                </a:lnTo>
                <a:lnTo>
                  <a:pt x="7985" y="3028"/>
                </a:lnTo>
                <a:lnTo>
                  <a:pt x="7859" y="3105"/>
                </a:lnTo>
                <a:lnTo>
                  <a:pt x="7752" y="3164"/>
                </a:lnTo>
                <a:lnTo>
                  <a:pt x="7655" y="3222"/>
                </a:lnTo>
                <a:lnTo>
                  <a:pt x="7587" y="3270"/>
                </a:lnTo>
                <a:lnTo>
                  <a:pt x="7519" y="3299"/>
                </a:lnTo>
                <a:lnTo>
                  <a:pt x="7471" y="3328"/>
                </a:lnTo>
                <a:lnTo>
                  <a:pt x="7451" y="3338"/>
                </a:lnTo>
                <a:lnTo>
                  <a:pt x="7442" y="3348"/>
                </a:lnTo>
                <a:lnTo>
                  <a:pt x="7432" y="3338"/>
                </a:lnTo>
                <a:lnTo>
                  <a:pt x="7413" y="3328"/>
                </a:lnTo>
                <a:lnTo>
                  <a:pt x="7393" y="3309"/>
                </a:lnTo>
                <a:lnTo>
                  <a:pt x="7364" y="3290"/>
                </a:lnTo>
                <a:lnTo>
                  <a:pt x="7335" y="3261"/>
                </a:lnTo>
                <a:lnTo>
                  <a:pt x="7306" y="3222"/>
                </a:lnTo>
                <a:lnTo>
                  <a:pt x="7277" y="3183"/>
                </a:lnTo>
                <a:lnTo>
                  <a:pt x="7228" y="3125"/>
                </a:lnTo>
                <a:lnTo>
                  <a:pt x="7151" y="3028"/>
                </a:lnTo>
                <a:lnTo>
                  <a:pt x="7092" y="2950"/>
                </a:lnTo>
                <a:lnTo>
                  <a:pt x="7034" y="2882"/>
                </a:lnTo>
                <a:lnTo>
                  <a:pt x="6995" y="2824"/>
                </a:lnTo>
                <a:lnTo>
                  <a:pt x="6928" y="2824"/>
                </a:lnTo>
                <a:lnTo>
                  <a:pt x="6860" y="2834"/>
                </a:lnTo>
                <a:lnTo>
                  <a:pt x="6801" y="2824"/>
                </a:lnTo>
                <a:lnTo>
                  <a:pt x="6733" y="2824"/>
                </a:lnTo>
                <a:lnTo>
                  <a:pt x="6695" y="2882"/>
                </a:lnTo>
                <a:lnTo>
                  <a:pt x="6636" y="2950"/>
                </a:lnTo>
                <a:lnTo>
                  <a:pt x="6578" y="3028"/>
                </a:lnTo>
                <a:lnTo>
                  <a:pt x="6491" y="3125"/>
                </a:lnTo>
                <a:lnTo>
                  <a:pt x="6462" y="3183"/>
                </a:lnTo>
                <a:lnTo>
                  <a:pt x="6423" y="3222"/>
                </a:lnTo>
                <a:lnTo>
                  <a:pt x="6394" y="3261"/>
                </a:lnTo>
                <a:lnTo>
                  <a:pt x="6365" y="3290"/>
                </a:lnTo>
                <a:lnTo>
                  <a:pt x="6336" y="3309"/>
                </a:lnTo>
                <a:lnTo>
                  <a:pt x="6316" y="3328"/>
                </a:lnTo>
                <a:lnTo>
                  <a:pt x="6297" y="3338"/>
                </a:lnTo>
                <a:lnTo>
                  <a:pt x="6297" y="3348"/>
                </a:lnTo>
                <a:lnTo>
                  <a:pt x="6287" y="3338"/>
                </a:lnTo>
                <a:lnTo>
                  <a:pt x="6258" y="3328"/>
                </a:lnTo>
                <a:lnTo>
                  <a:pt x="6210" y="3299"/>
                </a:lnTo>
                <a:lnTo>
                  <a:pt x="6142" y="3270"/>
                </a:lnTo>
                <a:lnTo>
                  <a:pt x="6074" y="3222"/>
                </a:lnTo>
                <a:lnTo>
                  <a:pt x="5977" y="3164"/>
                </a:lnTo>
                <a:lnTo>
                  <a:pt x="5870" y="3105"/>
                </a:lnTo>
                <a:lnTo>
                  <a:pt x="5744" y="3028"/>
                </a:lnTo>
                <a:lnTo>
                  <a:pt x="5725" y="3008"/>
                </a:lnTo>
                <a:lnTo>
                  <a:pt x="5725" y="2989"/>
                </a:lnTo>
                <a:lnTo>
                  <a:pt x="5725" y="2950"/>
                </a:lnTo>
                <a:lnTo>
                  <a:pt x="5734" y="2911"/>
                </a:lnTo>
                <a:lnTo>
                  <a:pt x="5754" y="2853"/>
                </a:lnTo>
                <a:lnTo>
                  <a:pt x="5783" y="2785"/>
                </a:lnTo>
                <a:lnTo>
                  <a:pt x="5802" y="2698"/>
                </a:lnTo>
                <a:lnTo>
                  <a:pt x="5851" y="2601"/>
                </a:lnTo>
                <a:lnTo>
                  <a:pt x="5899" y="2484"/>
                </a:lnTo>
                <a:lnTo>
                  <a:pt x="5957" y="2368"/>
                </a:lnTo>
                <a:lnTo>
                  <a:pt x="5880" y="2252"/>
                </a:lnTo>
                <a:lnTo>
                  <a:pt x="5812" y="2125"/>
                </a:lnTo>
                <a:lnTo>
                  <a:pt x="5657" y="2116"/>
                </a:lnTo>
                <a:lnTo>
                  <a:pt x="5521" y="2096"/>
                </a:lnTo>
                <a:lnTo>
                  <a:pt x="5404" y="2077"/>
                </a:lnTo>
                <a:lnTo>
                  <a:pt x="5307" y="2067"/>
                </a:lnTo>
                <a:lnTo>
                  <a:pt x="5239" y="2048"/>
                </a:lnTo>
                <a:lnTo>
                  <a:pt x="5191" y="2028"/>
                </a:lnTo>
                <a:lnTo>
                  <a:pt x="5152" y="2009"/>
                </a:lnTo>
                <a:lnTo>
                  <a:pt x="5142" y="1990"/>
                </a:lnTo>
                <a:lnTo>
                  <a:pt x="5142" y="1349"/>
                </a:lnTo>
                <a:lnTo>
                  <a:pt x="5152" y="1330"/>
                </a:lnTo>
                <a:lnTo>
                  <a:pt x="5191" y="1311"/>
                </a:lnTo>
                <a:lnTo>
                  <a:pt x="5239" y="1291"/>
                </a:lnTo>
                <a:lnTo>
                  <a:pt x="5307" y="1291"/>
                </a:lnTo>
                <a:lnTo>
                  <a:pt x="5404" y="1272"/>
                </a:lnTo>
                <a:lnTo>
                  <a:pt x="5521" y="1252"/>
                </a:lnTo>
                <a:lnTo>
                  <a:pt x="5657" y="1233"/>
                </a:lnTo>
                <a:lnTo>
                  <a:pt x="5812" y="1214"/>
                </a:lnTo>
                <a:lnTo>
                  <a:pt x="5880" y="1087"/>
                </a:lnTo>
                <a:lnTo>
                  <a:pt x="5957" y="971"/>
                </a:lnTo>
                <a:lnTo>
                  <a:pt x="5899" y="855"/>
                </a:lnTo>
                <a:lnTo>
                  <a:pt x="5851" y="748"/>
                </a:lnTo>
                <a:lnTo>
                  <a:pt x="5802" y="651"/>
                </a:lnTo>
                <a:lnTo>
                  <a:pt x="5783" y="564"/>
                </a:lnTo>
                <a:lnTo>
                  <a:pt x="5754" y="486"/>
                </a:lnTo>
                <a:lnTo>
                  <a:pt x="5734" y="437"/>
                </a:lnTo>
                <a:lnTo>
                  <a:pt x="5725" y="389"/>
                </a:lnTo>
                <a:lnTo>
                  <a:pt x="5725" y="350"/>
                </a:lnTo>
                <a:lnTo>
                  <a:pt x="5725" y="331"/>
                </a:lnTo>
                <a:lnTo>
                  <a:pt x="5744" y="321"/>
                </a:lnTo>
                <a:lnTo>
                  <a:pt x="5754" y="311"/>
                </a:lnTo>
                <a:lnTo>
                  <a:pt x="5792" y="292"/>
                </a:lnTo>
                <a:lnTo>
                  <a:pt x="5831" y="273"/>
                </a:lnTo>
                <a:lnTo>
                  <a:pt x="5899" y="234"/>
                </a:lnTo>
                <a:lnTo>
                  <a:pt x="6025" y="146"/>
                </a:lnTo>
                <a:lnTo>
                  <a:pt x="6151" y="78"/>
                </a:lnTo>
                <a:lnTo>
                  <a:pt x="6210" y="40"/>
                </a:lnTo>
                <a:lnTo>
                  <a:pt x="6258" y="20"/>
                </a:lnTo>
                <a:lnTo>
                  <a:pt x="6287" y="1"/>
                </a:lnTo>
                <a:lnTo>
                  <a:pt x="6297" y="1"/>
                </a:lnTo>
                <a:lnTo>
                  <a:pt x="6297" y="1"/>
                </a:lnTo>
                <a:lnTo>
                  <a:pt x="6316" y="11"/>
                </a:lnTo>
                <a:lnTo>
                  <a:pt x="6336" y="30"/>
                </a:lnTo>
                <a:lnTo>
                  <a:pt x="6365" y="59"/>
                </a:lnTo>
                <a:lnTo>
                  <a:pt x="6394" y="88"/>
                </a:lnTo>
                <a:lnTo>
                  <a:pt x="6423" y="127"/>
                </a:lnTo>
                <a:lnTo>
                  <a:pt x="6462" y="156"/>
                </a:lnTo>
                <a:lnTo>
                  <a:pt x="6491" y="214"/>
                </a:lnTo>
                <a:lnTo>
                  <a:pt x="6578" y="311"/>
                </a:lnTo>
                <a:lnTo>
                  <a:pt x="6636" y="399"/>
                </a:lnTo>
                <a:lnTo>
                  <a:pt x="6695" y="457"/>
                </a:lnTo>
                <a:lnTo>
                  <a:pt x="6733" y="515"/>
                </a:lnTo>
                <a:lnTo>
                  <a:pt x="6801" y="515"/>
                </a:lnTo>
                <a:lnTo>
                  <a:pt x="6860" y="505"/>
                </a:lnTo>
                <a:lnTo>
                  <a:pt x="6928" y="515"/>
                </a:lnTo>
                <a:lnTo>
                  <a:pt x="6995" y="515"/>
                </a:lnTo>
                <a:lnTo>
                  <a:pt x="7112" y="370"/>
                </a:lnTo>
                <a:lnTo>
                  <a:pt x="7219" y="234"/>
                </a:lnTo>
                <a:lnTo>
                  <a:pt x="7316" y="117"/>
                </a:lnTo>
                <a:lnTo>
                  <a:pt x="7413" y="11"/>
                </a:lnTo>
                <a:lnTo>
                  <a:pt x="7442" y="1"/>
                </a:lnTo>
                <a:lnTo>
                  <a:pt x="7451" y="1"/>
                </a:lnTo>
                <a:lnTo>
                  <a:pt x="7471" y="20"/>
                </a:lnTo>
                <a:lnTo>
                  <a:pt x="7519" y="49"/>
                </a:lnTo>
                <a:lnTo>
                  <a:pt x="7587" y="78"/>
                </a:lnTo>
                <a:lnTo>
                  <a:pt x="7655" y="127"/>
                </a:lnTo>
                <a:lnTo>
                  <a:pt x="7762" y="176"/>
                </a:lnTo>
                <a:lnTo>
                  <a:pt x="7869" y="243"/>
                </a:lnTo>
                <a:lnTo>
                  <a:pt x="7985" y="321"/>
                </a:lnTo>
                <a:lnTo>
                  <a:pt x="8004" y="331"/>
                </a:lnTo>
                <a:lnTo>
                  <a:pt x="8004" y="350"/>
                </a:lnTo>
                <a:lnTo>
                  <a:pt x="8004" y="389"/>
                </a:lnTo>
                <a:lnTo>
                  <a:pt x="7995" y="437"/>
                </a:lnTo>
                <a:lnTo>
                  <a:pt x="7975" y="486"/>
                </a:lnTo>
                <a:lnTo>
                  <a:pt x="7956" y="564"/>
                </a:lnTo>
                <a:lnTo>
                  <a:pt x="7917" y="651"/>
                </a:lnTo>
                <a:lnTo>
                  <a:pt x="7878" y="748"/>
                </a:lnTo>
                <a:lnTo>
                  <a:pt x="7830" y="855"/>
                </a:lnTo>
                <a:lnTo>
                  <a:pt x="7781" y="971"/>
                </a:lnTo>
                <a:lnTo>
                  <a:pt x="7849" y="1087"/>
                </a:lnTo>
                <a:lnTo>
                  <a:pt x="7917" y="1214"/>
                </a:lnTo>
                <a:lnTo>
                  <a:pt x="8072" y="1233"/>
                </a:lnTo>
                <a:lnTo>
                  <a:pt x="8208" y="1252"/>
                </a:lnTo>
                <a:lnTo>
                  <a:pt x="8315" y="1272"/>
                </a:lnTo>
                <a:lnTo>
                  <a:pt x="8422" y="1291"/>
                </a:lnTo>
                <a:lnTo>
                  <a:pt x="8480" y="1291"/>
                </a:lnTo>
                <a:lnTo>
                  <a:pt x="8538" y="1311"/>
                </a:lnTo>
                <a:lnTo>
                  <a:pt x="8577" y="1330"/>
                </a:lnTo>
                <a:close/>
              </a:path>
            </a:pathLst>
          </a:custGeom>
          <a:solidFill>
            <a:srgbClr val="009440"/>
          </a:solidFill>
          <a:ln w="9525" cap="flat" cmpd="sng">
            <a:solidFill>
              <a:srgbClr val="00944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14" name="Google Shape;314;g5eb17ca0f3_0_72">
            <a:extLst>
              <a:ext uri="{C183D7F6-B498-43B3-948B-1728B52AA6E4}">
                <adec:decorative xmlns:adec="http://schemas.microsoft.com/office/drawing/2017/decorative" val="1"/>
              </a:ext>
            </a:extLst>
          </p:cNvPr>
          <p:cNvSpPr/>
          <p:nvPr/>
        </p:nvSpPr>
        <p:spPr>
          <a:xfrm>
            <a:off x="4467732" y="5666150"/>
            <a:ext cx="429268" cy="342300"/>
          </a:xfrm>
          <a:custGeom>
            <a:avLst/>
            <a:gdLst/>
            <a:ahLst/>
            <a:cxnLst/>
            <a:rect l="l" t="t" r="r" b="b"/>
            <a:pathLst>
              <a:path w="8005" h="6385" extrusionOk="0">
                <a:moveTo>
                  <a:pt x="4425" y="816"/>
                </a:moveTo>
                <a:lnTo>
                  <a:pt x="4279" y="757"/>
                </a:lnTo>
                <a:lnTo>
                  <a:pt x="4124" y="719"/>
                </a:lnTo>
                <a:lnTo>
                  <a:pt x="3969" y="670"/>
                </a:lnTo>
                <a:lnTo>
                  <a:pt x="3814" y="641"/>
                </a:lnTo>
                <a:lnTo>
                  <a:pt x="3658" y="612"/>
                </a:lnTo>
                <a:lnTo>
                  <a:pt x="3493" y="593"/>
                </a:lnTo>
                <a:lnTo>
                  <a:pt x="3319" y="583"/>
                </a:lnTo>
                <a:lnTo>
                  <a:pt x="3154" y="573"/>
                </a:lnTo>
                <a:lnTo>
                  <a:pt x="2979" y="583"/>
                </a:lnTo>
                <a:lnTo>
                  <a:pt x="2814" y="593"/>
                </a:lnTo>
                <a:lnTo>
                  <a:pt x="2649" y="612"/>
                </a:lnTo>
                <a:lnTo>
                  <a:pt x="2494" y="641"/>
                </a:lnTo>
                <a:lnTo>
                  <a:pt x="2329" y="670"/>
                </a:lnTo>
                <a:lnTo>
                  <a:pt x="2174" y="719"/>
                </a:lnTo>
                <a:lnTo>
                  <a:pt x="2019" y="757"/>
                </a:lnTo>
                <a:lnTo>
                  <a:pt x="1873" y="816"/>
                </a:lnTo>
                <a:lnTo>
                  <a:pt x="1728" y="874"/>
                </a:lnTo>
                <a:lnTo>
                  <a:pt x="1592" y="942"/>
                </a:lnTo>
                <a:lnTo>
                  <a:pt x="1466" y="1019"/>
                </a:lnTo>
                <a:lnTo>
                  <a:pt x="1340" y="1087"/>
                </a:lnTo>
                <a:lnTo>
                  <a:pt x="1223" y="1175"/>
                </a:lnTo>
                <a:lnTo>
                  <a:pt x="1117" y="1262"/>
                </a:lnTo>
                <a:lnTo>
                  <a:pt x="1010" y="1359"/>
                </a:lnTo>
                <a:lnTo>
                  <a:pt x="922" y="1456"/>
                </a:lnTo>
                <a:lnTo>
                  <a:pt x="835" y="1563"/>
                </a:lnTo>
                <a:lnTo>
                  <a:pt x="777" y="1660"/>
                </a:lnTo>
                <a:lnTo>
                  <a:pt x="709" y="1757"/>
                </a:lnTo>
                <a:lnTo>
                  <a:pt x="670" y="1873"/>
                </a:lnTo>
                <a:lnTo>
                  <a:pt x="631" y="1980"/>
                </a:lnTo>
                <a:lnTo>
                  <a:pt x="602" y="2087"/>
                </a:lnTo>
                <a:lnTo>
                  <a:pt x="583" y="2213"/>
                </a:lnTo>
                <a:lnTo>
                  <a:pt x="573" y="2319"/>
                </a:lnTo>
                <a:lnTo>
                  <a:pt x="583" y="2407"/>
                </a:lnTo>
                <a:lnTo>
                  <a:pt x="593" y="2504"/>
                </a:lnTo>
                <a:lnTo>
                  <a:pt x="612" y="2591"/>
                </a:lnTo>
                <a:lnTo>
                  <a:pt x="641" y="2688"/>
                </a:lnTo>
                <a:lnTo>
                  <a:pt x="670" y="2775"/>
                </a:lnTo>
                <a:lnTo>
                  <a:pt x="709" y="2863"/>
                </a:lnTo>
                <a:lnTo>
                  <a:pt x="758" y="2950"/>
                </a:lnTo>
                <a:lnTo>
                  <a:pt x="816" y="3037"/>
                </a:lnTo>
                <a:lnTo>
                  <a:pt x="942" y="3202"/>
                </a:lnTo>
                <a:lnTo>
                  <a:pt x="1097" y="3357"/>
                </a:lnTo>
                <a:lnTo>
                  <a:pt x="1281" y="3503"/>
                </a:lnTo>
                <a:lnTo>
                  <a:pt x="1369" y="3571"/>
                </a:lnTo>
                <a:lnTo>
                  <a:pt x="1485" y="3639"/>
                </a:lnTo>
                <a:lnTo>
                  <a:pt x="1912" y="3891"/>
                </a:lnTo>
                <a:lnTo>
                  <a:pt x="1757" y="4269"/>
                </a:lnTo>
                <a:lnTo>
                  <a:pt x="1902" y="4182"/>
                </a:lnTo>
                <a:lnTo>
                  <a:pt x="2028" y="4095"/>
                </a:lnTo>
                <a:lnTo>
                  <a:pt x="2232" y="3949"/>
                </a:lnTo>
                <a:lnTo>
                  <a:pt x="2465" y="3998"/>
                </a:lnTo>
                <a:lnTo>
                  <a:pt x="2640" y="4027"/>
                </a:lnTo>
                <a:lnTo>
                  <a:pt x="2814" y="4046"/>
                </a:lnTo>
                <a:lnTo>
                  <a:pt x="2989" y="4056"/>
                </a:lnTo>
                <a:lnTo>
                  <a:pt x="3154" y="4056"/>
                </a:lnTo>
                <a:lnTo>
                  <a:pt x="3319" y="4056"/>
                </a:lnTo>
                <a:lnTo>
                  <a:pt x="3493" y="4056"/>
                </a:lnTo>
                <a:lnTo>
                  <a:pt x="3658" y="4037"/>
                </a:lnTo>
                <a:lnTo>
                  <a:pt x="3814" y="4007"/>
                </a:lnTo>
                <a:lnTo>
                  <a:pt x="3969" y="3969"/>
                </a:lnTo>
                <a:lnTo>
                  <a:pt x="4124" y="3930"/>
                </a:lnTo>
                <a:lnTo>
                  <a:pt x="4279" y="3881"/>
                </a:lnTo>
                <a:lnTo>
                  <a:pt x="4425" y="3823"/>
                </a:lnTo>
                <a:lnTo>
                  <a:pt x="4570" y="3765"/>
                </a:lnTo>
                <a:lnTo>
                  <a:pt x="4706" y="3697"/>
                </a:lnTo>
                <a:lnTo>
                  <a:pt x="4832" y="3629"/>
                </a:lnTo>
                <a:lnTo>
                  <a:pt x="4968" y="3551"/>
                </a:lnTo>
                <a:lnTo>
                  <a:pt x="5075" y="3464"/>
                </a:lnTo>
                <a:lnTo>
                  <a:pt x="5181" y="3387"/>
                </a:lnTo>
                <a:lnTo>
                  <a:pt x="5278" y="3289"/>
                </a:lnTo>
                <a:lnTo>
                  <a:pt x="5366" y="3192"/>
                </a:lnTo>
                <a:lnTo>
                  <a:pt x="5453" y="3086"/>
                </a:lnTo>
                <a:lnTo>
                  <a:pt x="5521" y="2979"/>
                </a:lnTo>
                <a:lnTo>
                  <a:pt x="5589" y="2882"/>
                </a:lnTo>
                <a:lnTo>
                  <a:pt x="5637" y="2766"/>
                </a:lnTo>
                <a:lnTo>
                  <a:pt x="5666" y="2659"/>
                </a:lnTo>
                <a:lnTo>
                  <a:pt x="5696" y="2552"/>
                </a:lnTo>
                <a:lnTo>
                  <a:pt x="5715" y="2436"/>
                </a:lnTo>
                <a:lnTo>
                  <a:pt x="5725" y="2319"/>
                </a:lnTo>
                <a:lnTo>
                  <a:pt x="5715" y="2213"/>
                </a:lnTo>
                <a:lnTo>
                  <a:pt x="5696" y="2087"/>
                </a:lnTo>
                <a:lnTo>
                  <a:pt x="5666" y="1980"/>
                </a:lnTo>
                <a:lnTo>
                  <a:pt x="5637" y="1873"/>
                </a:lnTo>
                <a:lnTo>
                  <a:pt x="5589" y="1757"/>
                </a:lnTo>
                <a:lnTo>
                  <a:pt x="5521" y="1660"/>
                </a:lnTo>
                <a:lnTo>
                  <a:pt x="5453" y="1563"/>
                </a:lnTo>
                <a:lnTo>
                  <a:pt x="5366" y="1456"/>
                </a:lnTo>
                <a:lnTo>
                  <a:pt x="5278" y="1359"/>
                </a:lnTo>
                <a:lnTo>
                  <a:pt x="5181" y="1262"/>
                </a:lnTo>
                <a:lnTo>
                  <a:pt x="5075" y="1175"/>
                </a:lnTo>
                <a:lnTo>
                  <a:pt x="4968" y="1087"/>
                </a:lnTo>
                <a:lnTo>
                  <a:pt x="4832" y="1019"/>
                </a:lnTo>
                <a:lnTo>
                  <a:pt x="4706" y="942"/>
                </a:lnTo>
                <a:lnTo>
                  <a:pt x="4570" y="874"/>
                </a:lnTo>
                <a:close/>
                <a:moveTo>
                  <a:pt x="1572" y="311"/>
                </a:moveTo>
                <a:lnTo>
                  <a:pt x="1757" y="234"/>
                </a:lnTo>
                <a:lnTo>
                  <a:pt x="1941" y="175"/>
                </a:lnTo>
                <a:lnTo>
                  <a:pt x="2135" y="117"/>
                </a:lnTo>
                <a:lnTo>
                  <a:pt x="2329" y="69"/>
                </a:lnTo>
                <a:lnTo>
                  <a:pt x="2523" y="40"/>
                </a:lnTo>
                <a:lnTo>
                  <a:pt x="2727" y="20"/>
                </a:lnTo>
                <a:lnTo>
                  <a:pt x="2940" y="1"/>
                </a:lnTo>
                <a:lnTo>
                  <a:pt x="3154" y="1"/>
                </a:lnTo>
                <a:lnTo>
                  <a:pt x="3358" y="1"/>
                </a:lnTo>
                <a:lnTo>
                  <a:pt x="3561" y="20"/>
                </a:lnTo>
                <a:lnTo>
                  <a:pt x="3775" y="40"/>
                </a:lnTo>
                <a:lnTo>
                  <a:pt x="3969" y="69"/>
                </a:lnTo>
                <a:lnTo>
                  <a:pt x="4163" y="117"/>
                </a:lnTo>
                <a:lnTo>
                  <a:pt x="4357" y="175"/>
                </a:lnTo>
                <a:lnTo>
                  <a:pt x="4541" y="234"/>
                </a:lnTo>
                <a:lnTo>
                  <a:pt x="4725" y="311"/>
                </a:lnTo>
                <a:lnTo>
                  <a:pt x="4910" y="398"/>
                </a:lnTo>
                <a:lnTo>
                  <a:pt x="5075" y="476"/>
                </a:lnTo>
                <a:lnTo>
                  <a:pt x="5230" y="563"/>
                </a:lnTo>
                <a:lnTo>
                  <a:pt x="5375" y="680"/>
                </a:lnTo>
                <a:lnTo>
                  <a:pt x="5511" y="777"/>
                </a:lnTo>
                <a:lnTo>
                  <a:pt x="5647" y="893"/>
                </a:lnTo>
                <a:lnTo>
                  <a:pt x="5763" y="1029"/>
                </a:lnTo>
                <a:lnTo>
                  <a:pt x="5870" y="1155"/>
                </a:lnTo>
                <a:lnTo>
                  <a:pt x="5977" y="1291"/>
                </a:lnTo>
                <a:lnTo>
                  <a:pt x="6055" y="1427"/>
                </a:lnTo>
                <a:lnTo>
                  <a:pt x="6132" y="1563"/>
                </a:lnTo>
                <a:lnTo>
                  <a:pt x="6190" y="1718"/>
                </a:lnTo>
                <a:lnTo>
                  <a:pt x="6239" y="1863"/>
                </a:lnTo>
                <a:lnTo>
                  <a:pt x="6268" y="2009"/>
                </a:lnTo>
                <a:lnTo>
                  <a:pt x="6297" y="2164"/>
                </a:lnTo>
                <a:lnTo>
                  <a:pt x="6297" y="2319"/>
                </a:lnTo>
                <a:lnTo>
                  <a:pt x="6297" y="2475"/>
                </a:lnTo>
                <a:lnTo>
                  <a:pt x="6268" y="2630"/>
                </a:lnTo>
                <a:lnTo>
                  <a:pt x="6239" y="2775"/>
                </a:lnTo>
                <a:lnTo>
                  <a:pt x="6190" y="2921"/>
                </a:lnTo>
                <a:lnTo>
                  <a:pt x="6132" y="3066"/>
                </a:lnTo>
                <a:lnTo>
                  <a:pt x="6055" y="3212"/>
                </a:lnTo>
                <a:lnTo>
                  <a:pt x="5977" y="3348"/>
                </a:lnTo>
                <a:lnTo>
                  <a:pt x="5870" y="3484"/>
                </a:lnTo>
                <a:lnTo>
                  <a:pt x="5763" y="3610"/>
                </a:lnTo>
                <a:lnTo>
                  <a:pt x="5647" y="3736"/>
                </a:lnTo>
                <a:lnTo>
                  <a:pt x="5511" y="3862"/>
                </a:lnTo>
                <a:lnTo>
                  <a:pt x="5375" y="3969"/>
                </a:lnTo>
                <a:lnTo>
                  <a:pt x="5230" y="4066"/>
                </a:lnTo>
                <a:lnTo>
                  <a:pt x="5075" y="4163"/>
                </a:lnTo>
                <a:lnTo>
                  <a:pt x="4910" y="4250"/>
                </a:lnTo>
                <a:lnTo>
                  <a:pt x="4725" y="4337"/>
                </a:lnTo>
                <a:lnTo>
                  <a:pt x="4541" y="4405"/>
                </a:lnTo>
                <a:lnTo>
                  <a:pt x="4357" y="4473"/>
                </a:lnTo>
                <a:lnTo>
                  <a:pt x="4163" y="4522"/>
                </a:lnTo>
                <a:lnTo>
                  <a:pt x="3969" y="4560"/>
                </a:lnTo>
                <a:lnTo>
                  <a:pt x="3775" y="4599"/>
                </a:lnTo>
                <a:lnTo>
                  <a:pt x="3561" y="4628"/>
                </a:lnTo>
                <a:lnTo>
                  <a:pt x="3358" y="4638"/>
                </a:lnTo>
                <a:lnTo>
                  <a:pt x="3154" y="4648"/>
                </a:lnTo>
                <a:lnTo>
                  <a:pt x="2960" y="4638"/>
                </a:lnTo>
                <a:lnTo>
                  <a:pt x="2756" y="4628"/>
                </a:lnTo>
                <a:lnTo>
                  <a:pt x="2562" y="4599"/>
                </a:lnTo>
                <a:lnTo>
                  <a:pt x="2358" y="4570"/>
                </a:lnTo>
                <a:lnTo>
                  <a:pt x="2222" y="4667"/>
                </a:lnTo>
                <a:lnTo>
                  <a:pt x="2077" y="4754"/>
                </a:lnTo>
                <a:lnTo>
                  <a:pt x="1931" y="4842"/>
                </a:lnTo>
                <a:lnTo>
                  <a:pt x="1776" y="4910"/>
                </a:lnTo>
                <a:lnTo>
                  <a:pt x="1621" y="4987"/>
                </a:lnTo>
                <a:lnTo>
                  <a:pt x="1456" y="5055"/>
                </a:lnTo>
                <a:lnTo>
                  <a:pt x="1291" y="5104"/>
                </a:lnTo>
                <a:lnTo>
                  <a:pt x="1126" y="5152"/>
                </a:lnTo>
                <a:lnTo>
                  <a:pt x="1029" y="5172"/>
                </a:lnTo>
                <a:lnTo>
                  <a:pt x="942" y="5191"/>
                </a:lnTo>
                <a:lnTo>
                  <a:pt x="835" y="5210"/>
                </a:lnTo>
                <a:lnTo>
                  <a:pt x="738" y="5220"/>
                </a:lnTo>
                <a:lnTo>
                  <a:pt x="719" y="5220"/>
                </a:lnTo>
                <a:lnTo>
                  <a:pt x="670" y="5220"/>
                </a:lnTo>
                <a:lnTo>
                  <a:pt x="631" y="5191"/>
                </a:lnTo>
                <a:lnTo>
                  <a:pt x="602" y="5142"/>
                </a:lnTo>
                <a:lnTo>
                  <a:pt x="583" y="5094"/>
                </a:lnTo>
                <a:lnTo>
                  <a:pt x="573" y="5055"/>
                </a:lnTo>
                <a:lnTo>
                  <a:pt x="573" y="5036"/>
                </a:lnTo>
                <a:lnTo>
                  <a:pt x="583" y="5007"/>
                </a:lnTo>
                <a:lnTo>
                  <a:pt x="602" y="4987"/>
                </a:lnTo>
                <a:lnTo>
                  <a:pt x="602" y="4978"/>
                </a:lnTo>
                <a:lnTo>
                  <a:pt x="612" y="4958"/>
                </a:lnTo>
                <a:lnTo>
                  <a:pt x="631" y="4929"/>
                </a:lnTo>
                <a:lnTo>
                  <a:pt x="641" y="4919"/>
                </a:lnTo>
                <a:lnTo>
                  <a:pt x="651" y="4910"/>
                </a:lnTo>
                <a:lnTo>
                  <a:pt x="670" y="4900"/>
                </a:lnTo>
                <a:lnTo>
                  <a:pt x="670" y="4890"/>
                </a:lnTo>
                <a:lnTo>
                  <a:pt x="680" y="4881"/>
                </a:lnTo>
                <a:lnTo>
                  <a:pt x="709" y="4851"/>
                </a:lnTo>
                <a:lnTo>
                  <a:pt x="738" y="4822"/>
                </a:lnTo>
                <a:lnTo>
                  <a:pt x="777" y="4774"/>
                </a:lnTo>
                <a:lnTo>
                  <a:pt x="835" y="4706"/>
                </a:lnTo>
                <a:lnTo>
                  <a:pt x="864" y="4677"/>
                </a:lnTo>
                <a:lnTo>
                  <a:pt x="884" y="4648"/>
                </a:lnTo>
                <a:lnTo>
                  <a:pt x="932" y="4589"/>
                </a:lnTo>
                <a:lnTo>
                  <a:pt x="990" y="4512"/>
                </a:lnTo>
                <a:lnTo>
                  <a:pt x="1049" y="4425"/>
                </a:lnTo>
                <a:lnTo>
                  <a:pt x="1097" y="4337"/>
                </a:lnTo>
                <a:lnTo>
                  <a:pt x="1146" y="4240"/>
                </a:lnTo>
                <a:lnTo>
                  <a:pt x="1184" y="4143"/>
                </a:lnTo>
                <a:lnTo>
                  <a:pt x="1058" y="4056"/>
                </a:lnTo>
                <a:lnTo>
                  <a:pt x="932" y="3969"/>
                </a:lnTo>
                <a:lnTo>
                  <a:pt x="816" y="3881"/>
                </a:lnTo>
                <a:lnTo>
                  <a:pt x="690" y="3775"/>
                </a:lnTo>
                <a:lnTo>
                  <a:pt x="593" y="3678"/>
                </a:lnTo>
                <a:lnTo>
                  <a:pt x="496" y="3561"/>
                </a:lnTo>
                <a:lnTo>
                  <a:pt x="399" y="3454"/>
                </a:lnTo>
                <a:lnTo>
                  <a:pt x="321" y="3338"/>
                </a:lnTo>
                <a:lnTo>
                  <a:pt x="243" y="3222"/>
                </a:lnTo>
                <a:lnTo>
                  <a:pt x="175" y="3086"/>
                </a:lnTo>
                <a:lnTo>
                  <a:pt x="127" y="2969"/>
                </a:lnTo>
                <a:lnTo>
                  <a:pt x="78" y="2843"/>
                </a:lnTo>
                <a:lnTo>
                  <a:pt x="49" y="2717"/>
                </a:lnTo>
                <a:lnTo>
                  <a:pt x="20" y="2581"/>
                </a:lnTo>
                <a:lnTo>
                  <a:pt x="1" y="2455"/>
                </a:lnTo>
                <a:lnTo>
                  <a:pt x="1" y="2319"/>
                </a:lnTo>
                <a:lnTo>
                  <a:pt x="1" y="2164"/>
                </a:lnTo>
                <a:lnTo>
                  <a:pt x="30" y="2009"/>
                </a:lnTo>
                <a:lnTo>
                  <a:pt x="59" y="1863"/>
                </a:lnTo>
                <a:lnTo>
                  <a:pt x="108" y="1718"/>
                </a:lnTo>
                <a:lnTo>
                  <a:pt x="175" y="1563"/>
                </a:lnTo>
                <a:lnTo>
                  <a:pt x="243" y="1427"/>
                </a:lnTo>
                <a:lnTo>
                  <a:pt x="331" y="1291"/>
                </a:lnTo>
                <a:lnTo>
                  <a:pt x="428" y="1155"/>
                </a:lnTo>
                <a:lnTo>
                  <a:pt x="534" y="1029"/>
                </a:lnTo>
                <a:lnTo>
                  <a:pt x="661" y="893"/>
                </a:lnTo>
                <a:lnTo>
                  <a:pt x="787" y="777"/>
                </a:lnTo>
                <a:lnTo>
                  <a:pt x="922" y="680"/>
                </a:lnTo>
                <a:lnTo>
                  <a:pt x="1068" y="563"/>
                </a:lnTo>
                <a:lnTo>
                  <a:pt x="1223" y="476"/>
                </a:lnTo>
                <a:lnTo>
                  <a:pt x="1388" y="398"/>
                </a:lnTo>
                <a:close/>
                <a:moveTo>
                  <a:pt x="6821" y="5298"/>
                </a:moveTo>
                <a:lnTo>
                  <a:pt x="6869" y="5404"/>
                </a:lnTo>
                <a:lnTo>
                  <a:pt x="6918" y="5501"/>
                </a:lnTo>
                <a:lnTo>
                  <a:pt x="6966" y="5589"/>
                </a:lnTo>
                <a:lnTo>
                  <a:pt x="7025" y="5676"/>
                </a:lnTo>
                <a:lnTo>
                  <a:pt x="7083" y="5744"/>
                </a:lnTo>
                <a:lnTo>
                  <a:pt x="7112" y="5783"/>
                </a:lnTo>
                <a:lnTo>
                  <a:pt x="7131" y="5802"/>
                </a:lnTo>
                <a:lnTo>
                  <a:pt x="7151" y="5831"/>
                </a:lnTo>
                <a:lnTo>
                  <a:pt x="7170" y="5870"/>
                </a:lnTo>
                <a:lnTo>
                  <a:pt x="7199" y="5899"/>
                </a:lnTo>
                <a:lnTo>
                  <a:pt x="7238" y="5938"/>
                </a:lnTo>
                <a:lnTo>
                  <a:pt x="7277" y="5977"/>
                </a:lnTo>
                <a:lnTo>
                  <a:pt x="7316" y="6016"/>
                </a:lnTo>
                <a:lnTo>
                  <a:pt x="7325" y="6035"/>
                </a:lnTo>
                <a:lnTo>
                  <a:pt x="7345" y="6045"/>
                </a:lnTo>
                <a:lnTo>
                  <a:pt x="7345" y="6054"/>
                </a:lnTo>
                <a:lnTo>
                  <a:pt x="7364" y="6074"/>
                </a:lnTo>
                <a:lnTo>
                  <a:pt x="7384" y="6093"/>
                </a:lnTo>
                <a:lnTo>
                  <a:pt x="7393" y="6103"/>
                </a:lnTo>
                <a:lnTo>
                  <a:pt x="7403" y="6122"/>
                </a:lnTo>
                <a:lnTo>
                  <a:pt x="7413" y="6132"/>
                </a:lnTo>
                <a:lnTo>
                  <a:pt x="7413" y="6142"/>
                </a:lnTo>
                <a:lnTo>
                  <a:pt x="7432" y="6171"/>
                </a:lnTo>
                <a:lnTo>
                  <a:pt x="7442" y="6200"/>
                </a:lnTo>
                <a:lnTo>
                  <a:pt x="7442" y="6219"/>
                </a:lnTo>
                <a:lnTo>
                  <a:pt x="7432" y="6248"/>
                </a:lnTo>
                <a:lnTo>
                  <a:pt x="7413" y="6307"/>
                </a:lnTo>
                <a:lnTo>
                  <a:pt x="7374" y="6355"/>
                </a:lnTo>
                <a:lnTo>
                  <a:pt x="7325" y="6384"/>
                </a:lnTo>
                <a:lnTo>
                  <a:pt x="7277" y="6384"/>
                </a:lnTo>
                <a:lnTo>
                  <a:pt x="7170" y="6375"/>
                </a:lnTo>
                <a:lnTo>
                  <a:pt x="7073" y="6355"/>
                </a:lnTo>
                <a:lnTo>
                  <a:pt x="6986" y="6336"/>
                </a:lnTo>
                <a:lnTo>
                  <a:pt x="6889" y="6316"/>
                </a:lnTo>
                <a:lnTo>
                  <a:pt x="6724" y="6258"/>
                </a:lnTo>
                <a:lnTo>
                  <a:pt x="6559" y="6210"/>
                </a:lnTo>
                <a:lnTo>
                  <a:pt x="6394" y="6142"/>
                </a:lnTo>
                <a:lnTo>
                  <a:pt x="6239" y="6074"/>
                </a:lnTo>
                <a:lnTo>
                  <a:pt x="6084" y="6006"/>
                </a:lnTo>
                <a:lnTo>
                  <a:pt x="5938" y="5919"/>
                </a:lnTo>
                <a:lnTo>
                  <a:pt x="5793" y="5831"/>
                </a:lnTo>
                <a:lnTo>
                  <a:pt x="5657" y="5725"/>
                </a:lnTo>
                <a:lnTo>
                  <a:pt x="5453" y="5763"/>
                </a:lnTo>
                <a:lnTo>
                  <a:pt x="5259" y="5783"/>
                </a:lnTo>
                <a:lnTo>
                  <a:pt x="5055" y="5802"/>
                </a:lnTo>
                <a:lnTo>
                  <a:pt x="4861" y="5802"/>
                </a:lnTo>
                <a:lnTo>
                  <a:pt x="4570" y="5792"/>
                </a:lnTo>
                <a:lnTo>
                  <a:pt x="4279" y="5763"/>
                </a:lnTo>
                <a:lnTo>
                  <a:pt x="3998" y="5715"/>
                </a:lnTo>
                <a:lnTo>
                  <a:pt x="3736" y="5657"/>
                </a:lnTo>
                <a:lnTo>
                  <a:pt x="3474" y="5569"/>
                </a:lnTo>
                <a:lnTo>
                  <a:pt x="3222" y="5463"/>
                </a:lnTo>
                <a:lnTo>
                  <a:pt x="2989" y="5346"/>
                </a:lnTo>
                <a:lnTo>
                  <a:pt x="2756" y="5210"/>
                </a:lnTo>
                <a:lnTo>
                  <a:pt x="2872" y="5220"/>
                </a:lnTo>
                <a:lnTo>
                  <a:pt x="2989" y="5220"/>
                </a:lnTo>
                <a:lnTo>
                  <a:pt x="3076" y="5220"/>
                </a:lnTo>
                <a:lnTo>
                  <a:pt x="3154" y="5220"/>
                </a:lnTo>
                <a:lnTo>
                  <a:pt x="3503" y="5210"/>
                </a:lnTo>
                <a:lnTo>
                  <a:pt x="3852" y="5172"/>
                </a:lnTo>
                <a:lnTo>
                  <a:pt x="4192" y="5104"/>
                </a:lnTo>
                <a:lnTo>
                  <a:pt x="4531" y="5026"/>
                </a:lnTo>
                <a:lnTo>
                  <a:pt x="4696" y="4968"/>
                </a:lnTo>
                <a:lnTo>
                  <a:pt x="4852" y="4900"/>
                </a:lnTo>
                <a:lnTo>
                  <a:pt x="5007" y="4842"/>
                </a:lnTo>
                <a:lnTo>
                  <a:pt x="5162" y="4764"/>
                </a:lnTo>
                <a:lnTo>
                  <a:pt x="5308" y="4696"/>
                </a:lnTo>
                <a:lnTo>
                  <a:pt x="5443" y="4609"/>
                </a:lnTo>
                <a:lnTo>
                  <a:pt x="5579" y="4531"/>
                </a:lnTo>
                <a:lnTo>
                  <a:pt x="5705" y="4434"/>
                </a:lnTo>
                <a:lnTo>
                  <a:pt x="5841" y="4328"/>
                </a:lnTo>
                <a:lnTo>
                  <a:pt x="5977" y="4221"/>
                </a:lnTo>
                <a:lnTo>
                  <a:pt x="6093" y="4104"/>
                </a:lnTo>
                <a:lnTo>
                  <a:pt x="6200" y="3988"/>
                </a:lnTo>
                <a:lnTo>
                  <a:pt x="6307" y="3862"/>
                </a:lnTo>
                <a:lnTo>
                  <a:pt x="6404" y="3736"/>
                </a:lnTo>
                <a:lnTo>
                  <a:pt x="6491" y="3600"/>
                </a:lnTo>
                <a:lnTo>
                  <a:pt x="6569" y="3474"/>
                </a:lnTo>
                <a:lnTo>
                  <a:pt x="6637" y="3338"/>
                </a:lnTo>
                <a:lnTo>
                  <a:pt x="6695" y="3202"/>
                </a:lnTo>
                <a:lnTo>
                  <a:pt x="6753" y="3057"/>
                </a:lnTo>
                <a:lnTo>
                  <a:pt x="6792" y="2911"/>
                </a:lnTo>
                <a:lnTo>
                  <a:pt x="6821" y="2766"/>
                </a:lnTo>
                <a:lnTo>
                  <a:pt x="6840" y="2620"/>
                </a:lnTo>
                <a:lnTo>
                  <a:pt x="6860" y="2475"/>
                </a:lnTo>
                <a:lnTo>
                  <a:pt x="6860" y="2319"/>
                </a:lnTo>
                <a:lnTo>
                  <a:pt x="6860" y="2145"/>
                </a:lnTo>
                <a:lnTo>
                  <a:pt x="6840" y="1970"/>
                </a:lnTo>
                <a:lnTo>
                  <a:pt x="6811" y="1805"/>
                </a:lnTo>
                <a:lnTo>
                  <a:pt x="6763" y="1631"/>
                </a:lnTo>
                <a:lnTo>
                  <a:pt x="6908" y="1718"/>
                </a:lnTo>
                <a:lnTo>
                  <a:pt x="7034" y="1795"/>
                </a:lnTo>
                <a:lnTo>
                  <a:pt x="7160" y="1892"/>
                </a:lnTo>
                <a:lnTo>
                  <a:pt x="7287" y="1990"/>
                </a:lnTo>
                <a:lnTo>
                  <a:pt x="7393" y="2096"/>
                </a:lnTo>
                <a:lnTo>
                  <a:pt x="7490" y="2213"/>
                </a:lnTo>
                <a:lnTo>
                  <a:pt x="7587" y="2319"/>
                </a:lnTo>
                <a:lnTo>
                  <a:pt x="7675" y="2436"/>
                </a:lnTo>
                <a:lnTo>
                  <a:pt x="7752" y="2552"/>
                </a:lnTo>
                <a:lnTo>
                  <a:pt x="7820" y="2688"/>
                </a:lnTo>
                <a:lnTo>
                  <a:pt x="7878" y="2814"/>
                </a:lnTo>
                <a:lnTo>
                  <a:pt x="7927" y="2940"/>
                </a:lnTo>
                <a:lnTo>
                  <a:pt x="7966" y="3066"/>
                </a:lnTo>
                <a:lnTo>
                  <a:pt x="7985" y="3212"/>
                </a:lnTo>
                <a:lnTo>
                  <a:pt x="8005" y="3348"/>
                </a:lnTo>
                <a:lnTo>
                  <a:pt x="8005" y="3484"/>
                </a:lnTo>
                <a:lnTo>
                  <a:pt x="8005" y="3610"/>
                </a:lnTo>
                <a:lnTo>
                  <a:pt x="7985" y="3745"/>
                </a:lnTo>
                <a:lnTo>
                  <a:pt x="7966" y="3881"/>
                </a:lnTo>
                <a:lnTo>
                  <a:pt x="7937" y="4007"/>
                </a:lnTo>
                <a:lnTo>
                  <a:pt x="7888" y="4134"/>
                </a:lnTo>
                <a:lnTo>
                  <a:pt x="7830" y="4250"/>
                </a:lnTo>
                <a:lnTo>
                  <a:pt x="7772" y="4386"/>
                </a:lnTo>
                <a:lnTo>
                  <a:pt x="7694" y="4502"/>
                </a:lnTo>
                <a:lnTo>
                  <a:pt x="7616" y="4609"/>
                </a:lnTo>
                <a:lnTo>
                  <a:pt x="7519" y="4725"/>
                </a:lnTo>
                <a:lnTo>
                  <a:pt x="7422" y="4832"/>
                </a:lnTo>
                <a:lnTo>
                  <a:pt x="7325" y="4939"/>
                </a:lnTo>
                <a:lnTo>
                  <a:pt x="7199" y="5036"/>
                </a:lnTo>
                <a:lnTo>
                  <a:pt x="7083" y="5133"/>
                </a:lnTo>
                <a:lnTo>
                  <a:pt x="6957" y="5220"/>
                </a:lnTo>
                <a:close/>
              </a:path>
            </a:pathLst>
          </a:custGeom>
          <a:solidFill>
            <a:srgbClr val="009440"/>
          </a:solidFill>
          <a:ln w="9525" cap="flat" cmpd="sng">
            <a:solidFill>
              <a:srgbClr val="00944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15" name="Google Shape;315;g5eb17ca0f3_0_72">
            <a:extLst>
              <a:ext uri="{C183D7F6-B498-43B3-948B-1728B52AA6E4}">
                <adec:decorative xmlns:adec="http://schemas.microsoft.com/office/drawing/2017/decorative" val="1"/>
              </a:ext>
            </a:extLst>
          </p:cNvPr>
          <p:cNvSpPr/>
          <p:nvPr/>
        </p:nvSpPr>
        <p:spPr>
          <a:xfrm>
            <a:off x="4507282" y="3042124"/>
            <a:ext cx="350171" cy="373501"/>
          </a:xfrm>
          <a:custGeom>
            <a:avLst/>
            <a:gdLst/>
            <a:ahLst/>
            <a:cxnLst/>
            <a:rect l="l" t="t" r="r" b="b"/>
            <a:pathLst>
              <a:path w="6530" h="6967" extrusionOk="0">
                <a:moveTo>
                  <a:pt x="6374" y="5987"/>
                </a:moveTo>
                <a:lnTo>
                  <a:pt x="6432" y="6084"/>
                </a:lnTo>
                <a:lnTo>
                  <a:pt x="6471" y="6181"/>
                </a:lnTo>
                <a:lnTo>
                  <a:pt x="6500" y="6278"/>
                </a:lnTo>
                <a:lnTo>
                  <a:pt x="6520" y="6355"/>
                </a:lnTo>
                <a:lnTo>
                  <a:pt x="6529" y="6443"/>
                </a:lnTo>
                <a:lnTo>
                  <a:pt x="6520" y="6520"/>
                </a:lnTo>
                <a:lnTo>
                  <a:pt x="6500" y="6608"/>
                </a:lnTo>
                <a:lnTo>
                  <a:pt x="6461" y="6675"/>
                </a:lnTo>
                <a:lnTo>
                  <a:pt x="6422" y="6743"/>
                </a:lnTo>
                <a:lnTo>
                  <a:pt x="6374" y="6811"/>
                </a:lnTo>
                <a:lnTo>
                  <a:pt x="6306" y="6850"/>
                </a:lnTo>
                <a:lnTo>
                  <a:pt x="6238" y="6889"/>
                </a:lnTo>
                <a:lnTo>
                  <a:pt x="6151" y="6928"/>
                </a:lnTo>
                <a:lnTo>
                  <a:pt x="6054" y="6947"/>
                </a:lnTo>
                <a:lnTo>
                  <a:pt x="5957" y="6966"/>
                </a:lnTo>
                <a:lnTo>
                  <a:pt x="5840" y="6966"/>
                </a:lnTo>
                <a:lnTo>
                  <a:pt x="689" y="6966"/>
                </a:lnTo>
                <a:lnTo>
                  <a:pt x="582" y="6966"/>
                </a:lnTo>
                <a:lnTo>
                  <a:pt x="476" y="6947"/>
                </a:lnTo>
                <a:lnTo>
                  <a:pt x="379" y="6928"/>
                </a:lnTo>
                <a:lnTo>
                  <a:pt x="301" y="6889"/>
                </a:lnTo>
                <a:lnTo>
                  <a:pt x="223" y="6850"/>
                </a:lnTo>
                <a:lnTo>
                  <a:pt x="155" y="6811"/>
                </a:lnTo>
                <a:lnTo>
                  <a:pt x="107" y="6743"/>
                </a:lnTo>
                <a:lnTo>
                  <a:pt x="68" y="6675"/>
                </a:lnTo>
                <a:lnTo>
                  <a:pt x="29" y="6608"/>
                </a:lnTo>
                <a:lnTo>
                  <a:pt x="10" y="6520"/>
                </a:lnTo>
                <a:lnTo>
                  <a:pt x="0" y="6443"/>
                </a:lnTo>
                <a:lnTo>
                  <a:pt x="10" y="6355"/>
                </a:lnTo>
                <a:lnTo>
                  <a:pt x="29" y="6278"/>
                </a:lnTo>
                <a:lnTo>
                  <a:pt x="58" y="6181"/>
                </a:lnTo>
                <a:lnTo>
                  <a:pt x="107" y="6084"/>
                </a:lnTo>
                <a:lnTo>
                  <a:pt x="155" y="5987"/>
                </a:lnTo>
                <a:lnTo>
                  <a:pt x="2406" y="2387"/>
                </a:lnTo>
                <a:lnTo>
                  <a:pt x="2406" y="573"/>
                </a:lnTo>
                <a:lnTo>
                  <a:pt x="2125" y="573"/>
                </a:lnTo>
                <a:lnTo>
                  <a:pt x="2067" y="573"/>
                </a:lnTo>
                <a:lnTo>
                  <a:pt x="2008" y="554"/>
                </a:lnTo>
                <a:lnTo>
                  <a:pt x="1960" y="525"/>
                </a:lnTo>
                <a:lnTo>
                  <a:pt x="1921" y="496"/>
                </a:lnTo>
                <a:lnTo>
                  <a:pt x="1882" y="447"/>
                </a:lnTo>
                <a:lnTo>
                  <a:pt x="1853" y="399"/>
                </a:lnTo>
                <a:lnTo>
                  <a:pt x="1834" y="350"/>
                </a:lnTo>
                <a:lnTo>
                  <a:pt x="1834" y="282"/>
                </a:lnTo>
                <a:lnTo>
                  <a:pt x="1834" y="224"/>
                </a:lnTo>
                <a:lnTo>
                  <a:pt x="1853" y="176"/>
                </a:lnTo>
                <a:lnTo>
                  <a:pt x="1882" y="127"/>
                </a:lnTo>
                <a:lnTo>
                  <a:pt x="1921" y="78"/>
                </a:lnTo>
                <a:lnTo>
                  <a:pt x="1960" y="40"/>
                </a:lnTo>
                <a:lnTo>
                  <a:pt x="2008" y="20"/>
                </a:lnTo>
                <a:lnTo>
                  <a:pt x="2067" y="1"/>
                </a:lnTo>
                <a:lnTo>
                  <a:pt x="2125" y="1"/>
                </a:lnTo>
                <a:lnTo>
                  <a:pt x="4414" y="1"/>
                </a:lnTo>
                <a:lnTo>
                  <a:pt x="4463" y="1"/>
                </a:lnTo>
                <a:lnTo>
                  <a:pt x="4521" y="20"/>
                </a:lnTo>
                <a:lnTo>
                  <a:pt x="4570" y="40"/>
                </a:lnTo>
                <a:lnTo>
                  <a:pt x="4618" y="78"/>
                </a:lnTo>
                <a:lnTo>
                  <a:pt x="4647" y="127"/>
                </a:lnTo>
                <a:lnTo>
                  <a:pt x="4676" y="176"/>
                </a:lnTo>
                <a:lnTo>
                  <a:pt x="4686" y="224"/>
                </a:lnTo>
                <a:lnTo>
                  <a:pt x="4696" y="282"/>
                </a:lnTo>
                <a:lnTo>
                  <a:pt x="4686" y="350"/>
                </a:lnTo>
                <a:lnTo>
                  <a:pt x="4676" y="399"/>
                </a:lnTo>
                <a:lnTo>
                  <a:pt x="4647" y="447"/>
                </a:lnTo>
                <a:lnTo>
                  <a:pt x="4618" y="496"/>
                </a:lnTo>
                <a:lnTo>
                  <a:pt x="4570" y="525"/>
                </a:lnTo>
                <a:lnTo>
                  <a:pt x="4521" y="554"/>
                </a:lnTo>
                <a:lnTo>
                  <a:pt x="4463" y="573"/>
                </a:lnTo>
                <a:lnTo>
                  <a:pt x="4414" y="573"/>
                </a:lnTo>
                <a:lnTo>
                  <a:pt x="4123" y="573"/>
                </a:lnTo>
                <a:lnTo>
                  <a:pt x="4123" y="2387"/>
                </a:lnTo>
                <a:close/>
                <a:moveTo>
                  <a:pt x="2891" y="2688"/>
                </a:moveTo>
                <a:lnTo>
                  <a:pt x="1669" y="4648"/>
                </a:lnTo>
                <a:lnTo>
                  <a:pt x="4851" y="4648"/>
                </a:lnTo>
                <a:lnTo>
                  <a:pt x="3638" y="2688"/>
                </a:lnTo>
                <a:lnTo>
                  <a:pt x="3551" y="2552"/>
                </a:lnTo>
                <a:lnTo>
                  <a:pt x="3551" y="2387"/>
                </a:lnTo>
                <a:lnTo>
                  <a:pt x="3551" y="573"/>
                </a:lnTo>
                <a:lnTo>
                  <a:pt x="2978" y="573"/>
                </a:lnTo>
                <a:lnTo>
                  <a:pt x="2978" y="2387"/>
                </a:lnTo>
                <a:lnTo>
                  <a:pt x="2978" y="2552"/>
                </a:lnTo>
                <a:close/>
              </a:path>
            </a:pathLst>
          </a:custGeom>
          <a:solidFill>
            <a:srgbClr val="009440"/>
          </a:solidFill>
          <a:ln w="9525" cap="flat" cmpd="sng">
            <a:solidFill>
              <a:srgbClr val="00944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16" name="Google Shape;316;g5eb17ca0f3_0_72">
            <a:extLst>
              <a:ext uri="{C183D7F6-B498-43B3-948B-1728B52AA6E4}">
                <adec:decorative xmlns:adec="http://schemas.microsoft.com/office/drawing/2017/decorative" val="1"/>
              </a:ext>
            </a:extLst>
          </p:cNvPr>
          <p:cNvSpPr/>
          <p:nvPr/>
        </p:nvSpPr>
        <p:spPr>
          <a:xfrm>
            <a:off x="4498433" y="3974774"/>
            <a:ext cx="367868" cy="364119"/>
          </a:xfrm>
          <a:custGeom>
            <a:avLst/>
            <a:gdLst/>
            <a:ahLst/>
            <a:cxnLst/>
            <a:rect l="l" t="t" r="r" b="b"/>
            <a:pathLst>
              <a:path w="6860" h="6792" extrusionOk="0">
                <a:moveTo>
                  <a:pt x="6859" y="3483"/>
                </a:moveTo>
                <a:lnTo>
                  <a:pt x="6850" y="3755"/>
                </a:lnTo>
                <a:lnTo>
                  <a:pt x="6821" y="4036"/>
                </a:lnTo>
                <a:lnTo>
                  <a:pt x="6772" y="4308"/>
                </a:lnTo>
                <a:lnTo>
                  <a:pt x="6704" y="4560"/>
                </a:lnTo>
                <a:lnTo>
                  <a:pt x="6607" y="4812"/>
                </a:lnTo>
                <a:lnTo>
                  <a:pt x="6491" y="5064"/>
                </a:lnTo>
                <a:lnTo>
                  <a:pt x="6365" y="5297"/>
                </a:lnTo>
                <a:lnTo>
                  <a:pt x="6209" y="5530"/>
                </a:lnTo>
                <a:lnTo>
                  <a:pt x="6045" y="5743"/>
                </a:lnTo>
                <a:lnTo>
                  <a:pt x="5860" y="5947"/>
                </a:lnTo>
                <a:lnTo>
                  <a:pt x="5666" y="6131"/>
                </a:lnTo>
                <a:lnTo>
                  <a:pt x="5453" y="6296"/>
                </a:lnTo>
                <a:lnTo>
                  <a:pt x="5239" y="6452"/>
                </a:lnTo>
                <a:lnTo>
                  <a:pt x="5007" y="6578"/>
                </a:lnTo>
                <a:lnTo>
                  <a:pt x="4774" y="6694"/>
                </a:lnTo>
                <a:lnTo>
                  <a:pt x="4521" y="6791"/>
                </a:lnTo>
                <a:lnTo>
                  <a:pt x="4454" y="6791"/>
                </a:lnTo>
                <a:lnTo>
                  <a:pt x="4415" y="6791"/>
                </a:lnTo>
                <a:lnTo>
                  <a:pt x="4376" y="6781"/>
                </a:lnTo>
                <a:lnTo>
                  <a:pt x="4337" y="6752"/>
                </a:lnTo>
                <a:lnTo>
                  <a:pt x="4318" y="6723"/>
                </a:lnTo>
                <a:lnTo>
                  <a:pt x="4298" y="6704"/>
                </a:lnTo>
                <a:lnTo>
                  <a:pt x="4289" y="6665"/>
                </a:lnTo>
                <a:lnTo>
                  <a:pt x="4279" y="6616"/>
                </a:lnTo>
                <a:lnTo>
                  <a:pt x="4279" y="5666"/>
                </a:lnTo>
                <a:lnTo>
                  <a:pt x="4279" y="5559"/>
                </a:lnTo>
                <a:lnTo>
                  <a:pt x="4269" y="5462"/>
                </a:lnTo>
                <a:lnTo>
                  <a:pt x="4259" y="5375"/>
                </a:lnTo>
                <a:lnTo>
                  <a:pt x="4230" y="5287"/>
                </a:lnTo>
                <a:lnTo>
                  <a:pt x="4192" y="5210"/>
                </a:lnTo>
                <a:lnTo>
                  <a:pt x="4153" y="5142"/>
                </a:lnTo>
                <a:lnTo>
                  <a:pt x="4104" y="5074"/>
                </a:lnTo>
                <a:lnTo>
                  <a:pt x="4056" y="5025"/>
                </a:lnTo>
                <a:lnTo>
                  <a:pt x="4172" y="5006"/>
                </a:lnTo>
                <a:lnTo>
                  <a:pt x="4289" y="4987"/>
                </a:lnTo>
                <a:lnTo>
                  <a:pt x="4405" y="4967"/>
                </a:lnTo>
                <a:lnTo>
                  <a:pt x="4512" y="4938"/>
                </a:lnTo>
                <a:lnTo>
                  <a:pt x="4609" y="4899"/>
                </a:lnTo>
                <a:lnTo>
                  <a:pt x="4715" y="4870"/>
                </a:lnTo>
                <a:lnTo>
                  <a:pt x="4822" y="4822"/>
                </a:lnTo>
                <a:lnTo>
                  <a:pt x="4939" y="4763"/>
                </a:lnTo>
                <a:lnTo>
                  <a:pt x="5036" y="4705"/>
                </a:lnTo>
                <a:lnTo>
                  <a:pt x="5123" y="4628"/>
                </a:lnTo>
                <a:lnTo>
                  <a:pt x="5220" y="4550"/>
                </a:lnTo>
                <a:lnTo>
                  <a:pt x="5288" y="4463"/>
                </a:lnTo>
                <a:lnTo>
                  <a:pt x="5365" y="4366"/>
                </a:lnTo>
                <a:lnTo>
                  <a:pt x="5433" y="4249"/>
                </a:lnTo>
                <a:lnTo>
                  <a:pt x="5482" y="4123"/>
                </a:lnTo>
                <a:lnTo>
                  <a:pt x="5530" y="3987"/>
                </a:lnTo>
                <a:lnTo>
                  <a:pt x="5569" y="3832"/>
                </a:lnTo>
                <a:lnTo>
                  <a:pt x="5598" y="3667"/>
                </a:lnTo>
                <a:lnTo>
                  <a:pt x="5608" y="3493"/>
                </a:lnTo>
                <a:lnTo>
                  <a:pt x="5618" y="3299"/>
                </a:lnTo>
                <a:lnTo>
                  <a:pt x="5608" y="3172"/>
                </a:lnTo>
                <a:lnTo>
                  <a:pt x="5598" y="3037"/>
                </a:lnTo>
                <a:lnTo>
                  <a:pt x="5569" y="2911"/>
                </a:lnTo>
                <a:lnTo>
                  <a:pt x="5530" y="2794"/>
                </a:lnTo>
                <a:lnTo>
                  <a:pt x="5482" y="2678"/>
                </a:lnTo>
                <a:lnTo>
                  <a:pt x="5424" y="2571"/>
                </a:lnTo>
                <a:lnTo>
                  <a:pt x="5346" y="2464"/>
                </a:lnTo>
                <a:lnTo>
                  <a:pt x="5268" y="2367"/>
                </a:lnTo>
                <a:lnTo>
                  <a:pt x="5298" y="2261"/>
                </a:lnTo>
                <a:lnTo>
                  <a:pt x="5327" y="2154"/>
                </a:lnTo>
                <a:lnTo>
                  <a:pt x="5336" y="2047"/>
                </a:lnTo>
                <a:lnTo>
                  <a:pt x="5336" y="1931"/>
                </a:lnTo>
                <a:lnTo>
                  <a:pt x="5327" y="1814"/>
                </a:lnTo>
                <a:lnTo>
                  <a:pt x="5307" y="1698"/>
                </a:lnTo>
                <a:lnTo>
                  <a:pt x="5278" y="1572"/>
                </a:lnTo>
                <a:lnTo>
                  <a:pt x="5239" y="1436"/>
                </a:lnTo>
                <a:lnTo>
                  <a:pt x="5162" y="1426"/>
                </a:lnTo>
                <a:lnTo>
                  <a:pt x="5084" y="1426"/>
                </a:lnTo>
                <a:lnTo>
                  <a:pt x="4977" y="1455"/>
                </a:lnTo>
                <a:lnTo>
                  <a:pt x="4871" y="1494"/>
                </a:lnTo>
                <a:lnTo>
                  <a:pt x="4764" y="1543"/>
                </a:lnTo>
                <a:lnTo>
                  <a:pt x="4648" y="1581"/>
                </a:lnTo>
                <a:lnTo>
                  <a:pt x="4551" y="1640"/>
                </a:lnTo>
                <a:lnTo>
                  <a:pt x="4454" y="1688"/>
                </a:lnTo>
                <a:lnTo>
                  <a:pt x="4289" y="1795"/>
                </a:lnTo>
                <a:lnTo>
                  <a:pt x="4085" y="1746"/>
                </a:lnTo>
                <a:lnTo>
                  <a:pt x="3871" y="1717"/>
                </a:lnTo>
                <a:lnTo>
                  <a:pt x="3648" y="1688"/>
                </a:lnTo>
                <a:lnTo>
                  <a:pt x="3435" y="1678"/>
                </a:lnTo>
                <a:lnTo>
                  <a:pt x="3212" y="1688"/>
                </a:lnTo>
                <a:lnTo>
                  <a:pt x="2998" y="1717"/>
                </a:lnTo>
                <a:lnTo>
                  <a:pt x="2775" y="1746"/>
                </a:lnTo>
                <a:lnTo>
                  <a:pt x="2581" y="1795"/>
                </a:lnTo>
                <a:lnTo>
                  <a:pt x="2484" y="1737"/>
                </a:lnTo>
                <a:lnTo>
                  <a:pt x="2387" y="1678"/>
                </a:lnTo>
                <a:lnTo>
                  <a:pt x="2310" y="1640"/>
                </a:lnTo>
                <a:lnTo>
                  <a:pt x="2232" y="1591"/>
                </a:lnTo>
                <a:lnTo>
                  <a:pt x="2125" y="1552"/>
                </a:lnTo>
                <a:lnTo>
                  <a:pt x="2009" y="1504"/>
                </a:lnTo>
                <a:lnTo>
                  <a:pt x="1892" y="1455"/>
                </a:lnTo>
                <a:lnTo>
                  <a:pt x="1786" y="1436"/>
                </a:lnTo>
                <a:lnTo>
                  <a:pt x="1698" y="1426"/>
                </a:lnTo>
                <a:lnTo>
                  <a:pt x="1621" y="1436"/>
                </a:lnTo>
                <a:lnTo>
                  <a:pt x="1582" y="1572"/>
                </a:lnTo>
                <a:lnTo>
                  <a:pt x="1553" y="1698"/>
                </a:lnTo>
                <a:lnTo>
                  <a:pt x="1533" y="1814"/>
                </a:lnTo>
                <a:lnTo>
                  <a:pt x="1524" y="1931"/>
                </a:lnTo>
                <a:lnTo>
                  <a:pt x="1524" y="2047"/>
                </a:lnTo>
                <a:lnTo>
                  <a:pt x="1533" y="2154"/>
                </a:lnTo>
                <a:lnTo>
                  <a:pt x="1563" y="2261"/>
                </a:lnTo>
                <a:lnTo>
                  <a:pt x="1601" y="2367"/>
                </a:lnTo>
                <a:lnTo>
                  <a:pt x="1514" y="2464"/>
                </a:lnTo>
                <a:lnTo>
                  <a:pt x="1446" y="2571"/>
                </a:lnTo>
                <a:lnTo>
                  <a:pt x="1378" y="2678"/>
                </a:lnTo>
                <a:lnTo>
                  <a:pt x="1330" y="2794"/>
                </a:lnTo>
                <a:lnTo>
                  <a:pt x="1291" y="2911"/>
                </a:lnTo>
                <a:lnTo>
                  <a:pt x="1271" y="3037"/>
                </a:lnTo>
                <a:lnTo>
                  <a:pt x="1252" y="3172"/>
                </a:lnTo>
                <a:lnTo>
                  <a:pt x="1242" y="3299"/>
                </a:lnTo>
                <a:lnTo>
                  <a:pt x="1252" y="3493"/>
                </a:lnTo>
                <a:lnTo>
                  <a:pt x="1271" y="3667"/>
                </a:lnTo>
                <a:lnTo>
                  <a:pt x="1291" y="3832"/>
                </a:lnTo>
                <a:lnTo>
                  <a:pt x="1330" y="3978"/>
                </a:lnTo>
                <a:lnTo>
                  <a:pt x="1388" y="4123"/>
                </a:lnTo>
                <a:lnTo>
                  <a:pt x="1446" y="4240"/>
                </a:lnTo>
                <a:lnTo>
                  <a:pt x="1495" y="4366"/>
                </a:lnTo>
                <a:lnTo>
                  <a:pt x="1572" y="4453"/>
                </a:lnTo>
                <a:lnTo>
                  <a:pt x="1640" y="4550"/>
                </a:lnTo>
                <a:lnTo>
                  <a:pt x="1727" y="4628"/>
                </a:lnTo>
                <a:lnTo>
                  <a:pt x="1824" y="4705"/>
                </a:lnTo>
                <a:lnTo>
                  <a:pt x="1931" y="4763"/>
                </a:lnTo>
                <a:lnTo>
                  <a:pt x="2038" y="4822"/>
                </a:lnTo>
                <a:lnTo>
                  <a:pt x="2135" y="4870"/>
                </a:lnTo>
                <a:lnTo>
                  <a:pt x="2251" y="4899"/>
                </a:lnTo>
                <a:lnTo>
                  <a:pt x="2348" y="4938"/>
                </a:lnTo>
                <a:lnTo>
                  <a:pt x="2562" y="4987"/>
                </a:lnTo>
                <a:lnTo>
                  <a:pt x="2678" y="5006"/>
                </a:lnTo>
                <a:lnTo>
                  <a:pt x="2804" y="5025"/>
                </a:lnTo>
                <a:lnTo>
                  <a:pt x="2727" y="5113"/>
                </a:lnTo>
                <a:lnTo>
                  <a:pt x="2659" y="5229"/>
                </a:lnTo>
                <a:lnTo>
                  <a:pt x="2610" y="5346"/>
                </a:lnTo>
                <a:lnTo>
                  <a:pt x="2591" y="5491"/>
                </a:lnTo>
                <a:lnTo>
                  <a:pt x="2484" y="5530"/>
                </a:lnTo>
                <a:lnTo>
                  <a:pt x="2387" y="5559"/>
                </a:lnTo>
                <a:lnTo>
                  <a:pt x="2271" y="5569"/>
                </a:lnTo>
                <a:lnTo>
                  <a:pt x="2125" y="5578"/>
                </a:lnTo>
                <a:lnTo>
                  <a:pt x="2057" y="5569"/>
                </a:lnTo>
                <a:lnTo>
                  <a:pt x="1980" y="5559"/>
                </a:lnTo>
                <a:lnTo>
                  <a:pt x="1912" y="5530"/>
                </a:lnTo>
                <a:lnTo>
                  <a:pt x="1834" y="5481"/>
                </a:lnTo>
                <a:lnTo>
                  <a:pt x="1776" y="5423"/>
                </a:lnTo>
                <a:lnTo>
                  <a:pt x="1708" y="5365"/>
                </a:lnTo>
                <a:lnTo>
                  <a:pt x="1640" y="5287"/>
                </a:lnTo>
                <a:lnTo>
                  <a:pt x="1592" y="5200"/>
                </a:lnTo>
                <a:lnTo>
                  <a:pt x="1543" y="5132"/>
                </a:lnTo>
                <a:lnTo>
                  <a:pt x="1495" y="5064"/>
                </a:lnTo>
                <a:lnTo>
                  <a:pt x="1446" y="5016"/>
                </a:lnTo>
                <a:lnTo>
                  <a:pt x="1378" y="4958"/>
                </a:lnTo>
                <a:lnTo>
                  <a:pt x="1310" y="4919"/>
                </a:lnTo>
                <a:lnTo>
                  <a:pt x="1262" y="4890"/>
                </a:lnTo>
                <a:lnTo>
                  <a:pt x="1204" y="4870"/>
                </a:lnTo>
                <a:lnTo>
                  <a:pt x="1155" y="4851"/>
                </a:lnTo>
                <a:lnTo>
                  <a:pt x="1068" y="4841"/>
                </a:lnTo>
                <a:lnTo>
                  <a:pt x="1019" y="4841"/>
                </a:lnTo>
                <a:lnTo>
                  <a:pt x="980" y="4841"/>
                </a:lnTo>
                <a:lnTo>
                  <a:pt x="951" y="4851"/>
                </a:lnTo>
                <a:lnTo>
                  <a:pt x="942" y="4861"/>
                </a:lnTo>
                <a:lnTo>
                  <a:pt x="913" y="4890"/>
                </a:lnTo>
                <a:lnTo>
                  <a:pt x="913" y="4909"/>
                </a:lnTo>
                <a:lnTo>
                  <a:pt x="932" y="4938"/>
                </a:lnTo>
                <a:lnTo>
                  <a:pt x="951" y="4977"/>
                </a:lnTo>
                <a:lnTo>
                  <a:pt x="980" y="5006"/>
                </a:lnTo>
                <a:lnTo>
                  <a:pt x="1010" y="5035"/>
                </a:lnTo>
                <a:lnTo>
                  <a:pt x="1039" y="5055"/>
                </a:lnTo>
                <a:lnTo>
                  <a:pt x="1097" y="5074"/>
                </a:lnTo>
                <a:lnTo>
                  <a:pt x="1136" y="5122"/>
                </a:lnTo>
                <a:lnTo>
                  <a:pt x="1184" y="5171"/>
                </a:lnTo>
                <a:lnTo>
                  <a:pt x="1242" y="5229"/>
                </a:lnTo>
                <a:lnTo>
                  <a:pt x="1281" y="5287"/>
                </a:lnTo>
                <a:lnTo>
                  <a:pt x="1320" y="5346"/>
                </a:lnTo>
                <a:lnTo>
                  <a:pt x="1349" y="5394"/>
                </a:lnTo>
                <a:lnTo>
                  <a:pt x="1378" y="5452"/>
                </a:lnTo>
                <a:lnTo>
                  <a:pt x="1427" y="5559"/>
                </a:lnTo>
                <a:lnTo>
                  <a:pt x="1446" y="5646"/>
                </a:lnTo>
                <a:lnTo>
                  <a:pt x="1495" y="5724"/>
                </a:lnTo>
                <a:lnTo>
                  <a:pt x="1553" y="5782"/>
                </a:lnTo>
                <a:lnTo>
                  <a:pt x="1611" y="5840"/>
                </a:lnTo>
                <a:lnTo>
                  <a:pt x="1689" y="5889"/>
                </a:lnTo>
                <a:lnTo>
                  <a:pt x="1766" y="5928"/>
                </a:lnTo>
                <a:lnTo>
                  <a:pt x="1834" y="5957"/>
                </a:lnTo>
                <a:lnTo>
                  <a:pt x="1921" y="5976"/>
                </a:lnTo>
                <a:lnTo>
                  <a:pt x="2077" y="5996"/>
                </a:lnTo>
                <a:lnTo>
                  <a:pt x="2232" y="6005"/>
                </a:lnTo>
                <a:lnTo>
                  <a:pt x="2300" y="6005"/>
                </a:lnTo>
                <a:lnTo>
                  <a:pt x="2368" y="6005"/>
                </a:lnTo>
                <a:lnTo>
                  <a:pt x="2426" y="6005"/>
                </a:lnTo>
                <a:lnTo>
                  <a:pt x="2474" y="5996"/>
                </a:lnTo>
                <a:lnTo>
                  <a:pt x="2581" y="5976"/>
                </a:lnTo>
                <a:lnTo>
                  <a:pt x="2581" y="6063"/>
                </a:lnTo>
                <a:lnTo>
                  <a:pt x="2581" y="6160"/>
                </a:lnTo>
                <a:lnTo>
                  <a:pt x="2581" y="6258"/>
                </a:lnTo>
                <a:lnTo>
                  <a:pt x="2581" y="6384"/>
                </a:lnTo>
                <a:lnTo>
                  <a:pt x="2581" y="6432"/>
                </a:lnTo>
                <a:lnTo>
                  <a:pt x="2581" y="6481"/>
                </a:lnTo>
                <a:lnTo>
                  <a:pt x="2581" y="6519"/>
                </a:lnTo>
                <a:lnTo>
                  <a:pt x="2581" y="6558"/>
                </a:lnTo>
                <a:lnTo>
                  <a:pt x="2581" y="6578"/>
                </a:lnTo>
                <a:lnTo>
                  <a:pt x="2581" y="6597"/>
                </a:lnTo>
                <a:lnTo>
                  <a:pt x="2581" y="6616"/>
                </a:lnTo>
                <a:lnTo>
                  <a:pt x="2581" y="6616"/>
                </a:lnTo>
                <a:lnTo>
                  <a:pt x="2581" y="6665"/>
                </a:lnTo>
                <a:lnTo>
                  <a:pt x="2571" y="6704"/>
                </a:lnTo>
                <a:lnTo>
                  <a:pt x="2552" y="6723"/>
                </a:lnTo>
                <a:lnTo>
                  <a:pt x="2523" y="6752"/>
                </a:lnTo>
                <a:lnTo>
                  <a:pt x="2494" y="6781"/>
                </a:lnTo>
                <a:lnTo>
                  <a:pt x="2445" y="6791"/>
                </a:lnTo>
                <a:lnTo>
                  <a:pt x="2407" y="6791"/>
                </a:lnTo>
                <a:lnTo>
                  <a:pt x="2348" y="6791"/>
                </a:lnTo>
                <a:lnTo>
                  <a:pt x="2096" y="6694"/>
                </a:lnTo>
                <a:lnTo>
                  <a:pt x="1854" y="6578"/>
                </a:lnTo>
                <a:lnTo>
                  <a:pt x="1621" y="6452"/>
                </a:lnTo>
                <a:lnTo>
                  <a:pt x="1407" y="6296"/>
                </a:lnTo>
                <a:lnTo>
                  <a:pt x="1204" y="6131"/>
                </a:lnTo>
                <a:lnTo>
                  <a:pt x="1010" y="5947"/>
                </a:lnTo>
                <a:lnTo>
                  <a:pt x="825" y="5743"/>
                </a:lnTo>
                <a:lnTo>
                  <a:pt x="651" y="5530"/>
                </a:lnTo>
                <a:lnTo>
                  <a:pt x="505" y="5297"/>
                </a:lnTo>
                <a:lnTo>
                  <a:pt x="369" y="5064"/>
                </a:lnTo>
                <a:lnTo>
                  <a:pt x="263" y="4812"/>
                </a:lnTo>
                <a:lnTo>
                  <a:pt x="166" y="4560"/>
                </a:lnTo>
                <a:lnTo>
                  <a:pt x="98" y="4308"/>
                </a:lnTo>
                <a:lnTo>
                  <a:pt x="39" y="4036"/>
                </a:lnTo>
                <a:lnTo>
                  <a:pt x="10" y="3755"/>
                </a:lnTo>
                <a:lnTo>
                  <a:pt x="1" y="3483"/>
                </a:lnTo>
                <a:lnTo>
                  <a:pt x="10" y="3240"/>
                </a:lnTo>
                <a:lnTo>
                  <a:pt x="30" y="3017"/>
                </a:lnTo>
                <a:lnTo>
                  <a:pt x="68" y="2784"/>
                </a:lnTo>
                <a:lnTo>
                  <a:pt x="117" y="2571"/>
                </a:lnTo>
                <a:lnTo>
                  <a:pt x="175" y="2358"/>
                </a:lnTo>
                <a:lnTo>
                  <a:pt x="263" y="2144"/>
                </a:lnTo>
                <a:lnTo>
                  <a:pt x="350" y="1931"/>
                </a:lnTo>
                <a:lnTo>
                  <a:pt x="457" y="1737"/>
                </a:lnTo>
                <a:lnTo>
                  <a:pt x="583" y="1543"/>
                </a:lnTo>
                <a:lnTo>
                  <a:pt x="709" y="1358"/>
                </a:lnTo>
                <a:lnTo>
                  <a:pt x="854" y="1184"/>
                </a:lnTo>
                <a:lnTo>
                  <a:pt x="1000" y="1019"/>
                </a:lnTo>
                <a:lnTo>
                  <a:pt x="1165" y="864"/>
                </a:lnTo>
                <a:lnTo>
                  <a:pt x="1330" y="728"/>
                </a:lnTo>
                <a:lnTo>
                  <a:pt x="1514" y="582"/>
                </a:lnTo>
                <a:lnTo>
                  <a:pt x="1708" y="466"/>
                </a:lnTo>
                <a:lnTo>
                  <a:pt x="1912" y="359"/>
                </a:lnTo>
                <a:lnTo>
                  <a:pt x="2115" y="252"/>
                </a:lnTo>
                <a:lnTo>
                  <a:pt x="2319" y="184"/>
                </a:lnTo>
                <a:lnTo>
                  <a:pt x="2533" y="117"/>
                </a:lnTo>
                <a:lnTo>
                  <a:pt x="2756" y="68"/>
                </a:lnTo>
                <a:lnTo>
                  <a:pt x="2969" y="29"/>
                </a:lnTo>
                <a:lnTo>
                  <a:pt x="3202" y="10"/>
                </a:lnTo>
                <a:lnTo>
                  <a:pt x="3435" y="0"/>
                </a:lnTo>
                <a:lnTo>
                  <a:pt x="3658" y="10"/>
                </a:lnTo>
                <a:lnTo>
                  <a:pt x="3891" y="29"/>
                </a:lnTo>
                <a:lnTo>
                  <a:pt x="4104" y="68"/>
                </a:lnTo>
                <a:lnTo>
                  <a:pt x="4327" y="117"/>
                </a:lnTo>
                <a:lnTo>
                  <a:pt x="4541" y="184"/>
                </a:lnTo>
                <a:lnTo>
                  <a:pt x="4754" y="252"/>
                </a:lnTo>
                <a:lnTo>
                  <a:pt x="4948" y="359"/>
                </a:lnTo>
                <a:lnTo>
                  <a:pt x="5152" y="466"/>
                </a:lnTo>
                <a:lnTo>
                  <a:pt x="5346" y="582"/>
                </a:lnTo>
                <a:lnTo>
                  <a:pt x="5530" y="728"/>
                </a:lnTo>
                <a:lnTo>
                  <a:pt x="5695" y="864"/>
                </a:lnTo>
                <a:lnTo>
                  <a:pt x="5860" y="1019"/>
                </a:lnTo>
                <a:lnTo>
                  <a:pt x="6015" y="1184"/>
                </a:lnTo>
                <a:lnTo>
                  <a:pt x="6151" y="1358"/>
                </a:lnTo>
                <a:lnTo>
                  <a:pt x="6277" y="1543"/>
                </a:lnTo>
                <a:lnTo>
                  <a:pt x="6404" y="1737"/>
                </a:lnTo>
                <a:lnTo>
                  <a:pt x="6510" y="1931"/>
                </a:lnTo>
                <a:lnTo>
                  <a:pt x="6598" y="2144"/>
                </a:lnTo>
                <a:lnTo>
                  <a:pt x="6685" y="2358"/>
                </a:lnTo>
                <a:lnTo>
                  <a:pt x="6753" y="2571"/>
                </a:lnTo>
                <a:lnTo>
                  <a:pt x="6792" y="2784"/>
                </a:lnTo>
                <a:lnTo>
                  <a:pt x="6830" y="3017"/>
                </a:lnTo>
                <a:lnTo>
                  <a:pt x="6850" y="3240"/>
                </a:lnTo>
                <a:lnTo>
                  <a:pt x="6859" y="3483"/>
                </a:lnTo>
                <a:close/>
              </a:path>
            </a:pathLst>
          </a:custGeom>
          <a:solidFill>
            <a:srgbClr val="009440"/>
          </a:solidFill>
          <a:ln w="9525" cap="flat" cmpd="sng">
            <a:solidFill>
              <a:srgbClr val="00944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17" name="Google Shape;317;g5eb17ca0f3_0_72">
            <a:extLst>
              <a:ext uri="{C183D7F6-B498-43B3-948B-1728B52AA6E4}">
                <adec:decorative xmlns:adec="http://schemas.microsoft.com/office/drawing/2017/decorative" val="1"/>
              </a:ext>
            </a:extLst>
          </p:cNvPr>
          <p:cNvSpPr/>
          <p:nvPr/>
        </p:nvSpPr>
        <p:spPr>
          <a:xfrm>
            <a:off x="4498164" y="1388361"/>
            <a:ext cx="368404" cy="435903"/>
          </a:xfrm>
          <a:custGeom>
            <a:avLst/>
            <a:gdLst/>
            <a:ahLst/>
            <a:cxnLst/>
            <a:rect l="l" t="t" r="r" b="b"/>
            <a:pathLst>
              <a:path w="6870" h="8131" extrusionOk="0">
                <a:moveTo>
                  <a:pt x="1466" y="3290"/>
                </a:moveTo>
                <a:lnTo>
                  <a:pt x="1689" y="3338"/>
                </a:lnTo>
                <a:lnTo>
                  <a:pt x="1931" y="3367"/>
                </a:lnTo>
                <a:lnTo>
                  <a:pt x="2164" y="3406"/>
                </a:lnTo>
                <a:lnTo>
                  <a:pt x="2417" y="3435"/>
                </a:lnTo>
                <a:lnTo>
                  <a:pt x="2659" y="3455"/>
                </a:lnTo>
                <a:lnTo>
                  <a:pt x="2921" y="3474"/>
                </a:lnTo>
                <a:lnTo>
                  <a:pt x="3173" y="3484"/>
                </a:lnTo>
                <a:lnTo>
                  <a:pt x="3445" y="3484"/>
                </a:lnTo>
                <a:lnTo>
                  <a:pt x="3697" y="3484"/>
                </a:lnTo>
                <a:lnTo>
                  <a:pt x="3969" y="3474"/>
                </a:lnTo>
                <a:lnTo>
                  <a:pt x="4211" y="3455"/>
                </a:lnTo>
                <a:lnTo>
                  <a:pt x="4473" y="3435"/>
                </a:lnTo>
                <a:lnTo>
                  <a:pt x="4706" y="3406"/>
                </a:lnTo>
                <a:lnTo>
                  <a:pt x="4958" y="3367"/>
                </a:lnTo>
                <a:lnTo>
                  <a:pt x="5181" y="3338"/>
                </a:lnTo>
                <a:lnTo>
                  <a:pt x="5424" y="3290"/>
                </a:lnTo>
                <a:lnTo>
                  <a:pt x="5647" y="3232"/>
                </a:lnTo>
                <a:lnTo>
                  <a:pt x="5851" y="3183"/>
                </a:lnTo>
                <a:lnTo>
                  <a:pt x="6055" y="3115"/>
                </a:lnTo>
                <a:lnTo>
                  <a:pt x="6239" y="3047"/>
                </a:lnTo>
                <a:lnTo>
                  <a:pt x="6413" y="2970"/>
                </a:lnTo>
                <a:lnTo>
                  <a:pt x="6578" y="2882"/>
                </a:lnTo>
                <a:lnTo>
                  <a:pt x="6734" y="2805"/>
                </a:lnTo>
                <a:lnTo>
                  <a:pt x="6869" y="2708"/>
                </a:lnTo>
                <a:lnTo>
                  <a:pt x="6869" y="3484"/>
                </a:lnTo>
                <a:lnTo>
                  <a:pt x="6860" y="3561"/>
                </a:lnTo>
                <a:lnTo>
                  <a:pt x="6840" y="3639"/>
                </a:lnTo>
                <a:lnTo>
                  <a:pt x="6811" y="3707"/>
                </a:lnTo>
                <a:lnTo>
                  <a:pt x="6753" y="3785"/>
                </a:lnTo>
                <a:lnTo>
                  <a:pt x="6685" y="3852"/>
                </a:lnTo>
                <a:lnTo>
                  <a:pt x="6617" y="3920"/>
                </a:lnTo>
                <a:lnTo>
                  <a:pt x="6520" y="3998"/>
                </a:lnTo>
                <a:lnTo>
                  <a:pt x="6413" y="4056"/>
                </a:lnTo>
                <a:lnTo>
                  <a:pt x="6297" y="4124"/>
                </a:lnTo>
                <a:lnTo>
                  <a:pt x="6152" y="4182"/>
                </a:lnTo>
                <a:lnTo>
                  <a:pt x="6016" y="4250"/>
                </a:lnTo>
                <a:lnTo>
                  <a:pt x="5870" y="4308"/>
                </a:lnTo>
                <a:lnTo>
                  <a:pt x="5705" y="4347"/>
                </a:lnTo>
                <a:lnTo>
                  <a:pt x="5531" y="4396"/>
                </a:lnTo>
                <a:lnTo>
                  <a:pt x="5346" y="4444"/>
                </a:lnTo>
                <a:lnTo>
                  <a:pt x="5152" y="4493"/>
                </a:lnTo>
                <a:lnTo>
                  <a:pt x="4755" y="4551"/>
                </a:lnTo>
                <a:lnTo>
                  <a:pt x="4328" y="4609"/>
                </a:lnTo>
                <a:lnTo>
                  <a:pt x="3891" y="4638"/>
                </a:lnTo>
                <a:lnTo>
                  <a:pt x="3445" y="4648"/>
                </a:lnTo>
                <a:lnTo>
                  <a:pt x="2989" y="4638"/>
                </a:lnTo>
                <a:lnTo>
                  <a:pt x="2543" y="4609"/>
                </a:lnTo>
                <a:lnTo>
                  <a:pt x="2125" y="4551"/>
                </a:lnTo>
                <a:lnTo>
                  <a:pt x="1922" y="4522"/>
                </a:lnTo>
                <a:lnTo>
                  <a:pt x="1718" y="4493"/>
                </a:lnTo>
                <a:lnTo>
                  <a:pt x="1524" y="4444"/>
                </a:lnTo>
                <a:lnTo>
                  <a:pt x="1340" y="4396"/>
                </a:lnTo>
                <a:lnTo>
                  <a:pt x="1165" y="4347"/>
                </a:lnTo>
                <a:lnTo>
                  <a:pt x="1010" y="4308"/>
                </a:lnTo>
                <a:lnTo>
                  <a:pt x="855" y="4250"/>
                </a:lnTo>
                <a:lnTo>
                  <a:pt x="719" y="4182"/>
                </a:lnTo>
                <a:lnTo>
                  <a:pt x="583" y="4124"/>
                </a:lnTo>
                <a:lnTo>
                  <a:pt x="467" y="4056"/>
                </a:lnTo>
                <a:lnTo>
                  <a:pt x="350" y="3998"/>
                </a:lnTo>
                <a:lnTo>
                  <a:pt x="263" y="3920"/>
                </a:lnTo>
                <a:lnTo>
                  <a:pt x="185" y="3852"/>
                </a:lnTo>
                <a:lnTo>
                  <a:pt x="127" y="3785"/>
                </a:lnTo>
                <a:lnTo>
                  <a:pt x="69" y="3707"/>
                </a:lnTo>
                <a:lnTo>
                  <a:pt x="30" y="3639"/>
                </a:lnTo>
                <a:lnTo>
                  <a:pt x="11" y="3561"/>
                </a:lnTo>
                <a:lnTo>
                  <a:pt x="1" y="3484"/>
                </a:lnTo>
                <a:lnTo>
                  <a:pt x="1" y="2708"/>
                </a:lnTo>
                <a:lnTo>
                  <a:pt x="146" y="2805"/>
                </a:lnTo>
                <a:lnTo>
                  <a:pt x="302" y="2882"/>
                </a:lnTo>
                <a:lnTo>
                  <a:pt x="467" y="2970"/>
                </a:lnTo>
                <a:lnTo>
                  <a:pt x="641" y="3047"/>
                </a:lnTo>
                <a:lnTo>
                  <a:pt x="825" y="3115"/>
                </a:lnTo>
                <a:lnTo>
                  <a:pt x="1020" y="3183"/>
                </a:lnTo>
                <a:lnTo>
                  <a:pt x="1233" y="3232"/>
                </a:lnTo>
                <a:close/>
                <a:moveTo>
                  <a:pt x="1466" y="6773"/>
                </a:moveTo>
                <a:lnTo>
                  <a:pt x="1689" y="6821"/>
                </a:lnTo>
                <a:lnTo>
                  <a:pt x="1931" y="6850"/>
                </a:lnTo>
                <a:lnTo>
                  <a:pt x="2164" y="6889"/>
                </a:lnTo>
                <a:lnTo>
                  <a:pt x="2417" y="6918"/>
                </a:lnTo>
                <a:lnTo>
                  <a:pt x="2659" y="6937"/>
                </a:lnTo>
                <a:lnTo>
                  <a:pt x="2921" y="6957"/>
                </a:lnTo>
                <a:lnTo>
                  <a:pt x="3173" y="6967"/>
                </a:lnTo>
                <a:lnTo>
                  <a:pt x="3445" y="6967"/>
                </a:lnTo>
                <a:lnTo>
                  <a:pt x="3697" y="6967"/>
                </a:lnTo>
                <a:lnTo>
                  <a:pt x="3969" y="6957"/>
                </a:lnTo>
                <a:lnTo>
                  <a:pt x="4211" y="6937"/>
                </a:lnTo>
                <a:lnTo>
                  <a:pt x="4473" y="6918"/>
                </a:lnTo>
                <a:lnTo>
                  <a:pt x="4706" y="6889"/>
                </a:lnTo>
                <a:lnTo>
                  <a:pt x="4958" y="6850"/>
                </a:lnTo>
                <a:lnTo>
                  <a:pt x="5181" y="6821"/>
                </a:lnTo>
                <a:lnTo>
                  <a:pt x="5424" y="6773"/>
                </a:lnTo>
                <a:lnTo>
                  <a:pt x="5647" y="6714"/>
                </a:lnTo>
                <a:lnTo>
                  <a:pt x="5851" y="6666"/>
                </a:lnTo>
                <a:lnTo>
                  <a:pt x="6055" y="6598"/>
                </a:lnTo>
                <a:lnTo>
                  <a:pt x="6239" y="6530"/>
                </a:lnTo>
                <a:lnTo>
                  <a:pt x="6413" y="6452"/>
                </a:lnTo>
                <a:lnTo>
                  <a:pt x="6578" y="6375"/>
                </a:lnTo>
                <a:lnTo>
                  <a:pt x="6734" y="6287"/>
                </a:lnTo>
                <a:lnTo>
                  <a:pt x="6869" y="6190"/>
                </a:lnTo>
                <a:lnTo>
                  <a:pt x="6869" y="6967"/>
                </a:lnTo>
                <a:lnTo>
                  <a:pt x="6860" y="7044"/>
                </a:lnTo>
                <a:lnTo>
                  <a:pt x="6840" y="7122"/>
                </a:lnTo>
                <a:lnTo>
                  <a:pt x="6811" y="7190"/>
                </a:lnTo>
                <a:lnTo>
                  <a:pt x="6753" y="7267"/>
                </a:lnTo>
                <a:lnTo>
                  <a:pt x="6685" y="7345"/>
                </a:lnTo>
                <a:lnTo>
                  <a:pt x="6617" y="7413"/>
                </a:lnTo>
                <a:lnTo>
                  <a:pt x="6520" y="7481"/>
                </a:lnTo>
                <a:lnTo>
                  <a:pt x="6413" y="7549"/>
                </a:lnTo>
                <a:lnTo>
                  <a:pt x="6297" y="7617"/>
                </a:lnTo>
                <a:lnTo>
                  <a:pt x="6152" y="7675"/>
                </a:lnTo>
                <a:lnTo>
                  <a:pt x="6016" y="7733"/>
                </a:lnTo>
                <a:lnTo>
                  <a:pt x="5870" y="7791"/>
                </a:lnTo>
                <a:lnTo>
                  <a:pt x="5705" y="7840"/>
                </a:lnTo>
                <a:lnTo>
                  <a:pt x="5531" y="7888"/>
                </a:lnTo>
                <a:lnTo>
                  <a:pt x="5346" y="7927"/>
                </a:lnTo>
                <a:lnTo>
                  <a:pt x="5152" y="7976"/>
                </a:lnTo>
                <a:lnTo>
                  <a:pt x="4755" y="8034"/>
                </a:lnTo>
                <a:lnTo>
                  <a:pt x="4328" y="8092"/>
                </a:lnTo>
                <a:lnTo>
                  <a:pt x="3891" y="8121"/>
                </a:lnTo>
                <a:lnTo>
                  <a:pt x="3445" y="8131"/>
                </a:lnTo>
                <a:lnTo>
                  <a:pt x="2989" y="8121"/>
                </a:lnTo>
                <a:lnTo>
                  <a:pt x="2543" y="8092"/>
                </a:lnTo>
                <a:lnTo>
                  <a:pt x="2125" y="8034"/>
                </a:lnTo>
                <a:lnTo>
                  <a:pt x="1922" y="8014"/>
                </a:lnTo>
                <a:lnTo>
                  <a:pt x="1718" y="7976"/>
                </a:lnTo>
                <a:lnTo>
                  <a:pt x="1524" y="7927"/>
                </a:lnTo>
                <a:lnTo>
                  <a:pt x="1340" y="7888"/>
                </a:lnTo>
                <a:lnTo>
                  <a:pt x="1165" y="7840"/>
                </a:lnTo>
                <a:lnTo>
                  <a:pt x="1010" y="7791"/>
                </a:lnTo>
                <a:lnTo>
                  <a:pt x="855" y="7733"/>
                </a:lnTo>
                <a:lnTo>
                  <a:pt x="719" y="7675"/>
                </a:lnTo>
                <a:lnTo>
                  <a:pt x="583" y="7617"/>
                </a:lnTo>
                <a:lnTo>
                  <a:pt x="467" y="7549"/>
                </a:lnTo>
                <a:lnTo>
                  <a:pt x="350" y="7481"/>
                </a:lnTo>
                <a:lnTo>
                  <a:pt x="263" y="7413"/>
                </a:lnTo>
                <a:lnTo>
                  <a:pt x="185" y="7345"/>
                </a:lnTo>
                <a:lnTo>
                  <a:pt x="127" y="7267"/>
                </a:lnTo>
                <a:lnTo>
                  <a:pt x="69" y="7190"/>
                </a:lnTo>
                <a:lnTo>
                  <a:pt x="30" y="7122"/>
                </a:lnTo>
                <a:lnTo>
                  <a:pt x="11" y="7044"/>
                </a:lnTo>
                <a:lnTo>
                  <a:pt x="1" y="6967"/>
                </a:lnTo>
                <a:lnTo>
                  <a:pt x="1" y="6190"/>
                </a:lnTo>
                <a:lnTo>
                  <a:pt x="146" y="6287"/>
                </a:lnTo>
                <a:lnTo>
                  <a:pt x="302" y="6375"/>
                </a:lnTo>
                <a:lnTo>
                  <a:pt x="467" y="6452"/>
                </a:lnTo>
                <a:lnTo>
                  <a:pt x="641" y="6530"/>
                </a:lnTo>
                <a:lnTo>
                  <a:pt x="825" y="6598"/>
                </a:lnTo>
                <a:lnTo>
                  <a:pt x="1020" y="6666"/>
                </a:lnTo>
                <a:lnTo>
                  <a:pt x="1233" y="6714"/>
                </a:lnTo>
                <a:close/>
                <a:moveTo>
                  <a:pt x="1466" y="5026"/>
                </a:moveTo>
                <a:lnTo>
                  <a:pt x="1689" y="5075"/>
                </a:lnTo>
                <a:lnTo>
                  <a:pt x="1931" y="5114"/>
                </a:lnTo>
                <a:lnTo>
                  <a:pt x="2164" y="5152"/>
                </a:lnTo>
                <a:lnTo>
                  <a:pt x="2417" y="5182"/>
                </a:lnTo>
                <a:lnTo>
                  <a:pt x="2659" y="5191"/>
                </a:lnTo>
                <a:lnTo>
                  <a:pt x="2921" y="5211"/>
                </a:lnTo>
                <a:lnTo>
                  <a:pt x="3173" y="5220"/>
                </a:lnTo>
                <a:lnTo>
                  <a:pt x="3445" y="5220"/>
                </a:lnTo>
                <a:lnTo>
                  <a:pt x="3697" y="5220"/>
                </a:lnTo>
                <a:lnTo>
                  <a:pt x="3969" y="5211"/>
                </a:lnTo>
                <a:lnTo>
                  <a:pt x="4211" y="5191"/>
                </a:lnTo>
                <a:lnTo>
                  <a:pt x="4473" y="5182"/>
                </a:lnTo>
                <a:lnTo>
                  <a:pt x="4706" y="5152"/>
                </a:lnTo>
                <a:lnTo>
                  <a:pt x="4958" y="5114"/>
                </a:lnTo>
                <a:lnTo>
                  <a:pt x="5181" y="5075"/>
                </a:lnTo>
                <a:lnTo>
                  <a:pt x="5424" y="5026"/>
                </a:lnTo>
                <a:lnTo>
                  <a:pt x="5647" y="4978"/>
                </a:lnTo>
                <a:lnTo>
                  <a:pt x="5851" y="4920"/>
                </a:lnTo>
                <a:lnTo>
                  <a:pt x="6055" y="4852"/>
                </a:lnTo>
                <a:lnTo>
                  <a:pt x="6239" y="4793"/>
                </a:lnTo>
                <a:lnTo>
                  <a:pt x="6413" y="4706"/>
                </a:lnTo>
                <a:lnTo>
                  <a:pt x="6578" y="4638"/>
                </a:lnTo>
                <a:lnTo>
                  <a:pt x="6734" y="4541"/>
                </a:lnTo>
                <a:lnTo>
                  <a:pt x="6869" y="4454"/>
                </a:lnTo>
                <a:lnTo>
                  <a:pt x="6869" y="5220"/>
                </a:lnTo>
                <a:lnTo>
                  <a:pt x="6860" y="5308"/>
                </a:lnTo>
                <a:lnTo>
                  <a:pt x="6840" y="5376"/>
                </a:lnTo>
                <a:lnTo>
                  <a:pt x="6811" y="5453"/>
                </a:lnTo>
                <a:lnTo>
                  <a:pt x="6753" y="5521"/>
                </a:lnTo>
                <a:lnTo>
                  <a:pt x="6685" y="5599"/>
                </a:lnTo>
                <a:lnTo>
                  <a:pt x="6617" y="5676"/>
                </a:lnTo>
                <a:lnTo>
                  <a:pt x="6520" y="5734"/>
                </a:lnTo>
                <a:lnTo>
                  <a:pt x="6413" y="5812"/>
                </a:lnTo>
                <a:lnTo>
                  <a:pt x="6297" y="5870"/>
                </a:lnTo>
                <a:lnTo>
                  <a:pt x="6152" y="5938"/>
                </a:lnTo>
                <a:lnTo>
                  <a:pt x="6016" y="5996"/>
                </a:lnTo>
                <a:lnTo>
                  <a:pt x="5870" y="6045"/>
                </a:lnTo>
                <a:lnTo>
                  <a:pt x="5705" y="6093"/>
                </a:lnTo>
                <a:lnTo>
                  <a:pt x="5531" y="6142"/>
                </a:lnTo>
                <a:lnTo>
                  <a:pt x="5346" y="6181"/>
                </a:lnTo>
                <a:lnTo>
                  <a:pt x="5152" y="6229"/>
                </a:lnTo>
                <a:lnTo>
                  <a:pt x="4755" y="6297"/>
                </a:lnTo>
                <a:lnTo>
                  <a:pt x="4328" y="6346"/>
                </a:lnTo>
                <a:lnTo>
                  <a:pt x="3891" y="6375"/>
                </a:lnTo>
                <a:lnTo>
                  <a:pt x="3445" y="6384"/>
                </a:lnTo>
                <a:lnTo>
                  <a:pt x="2989" y="6375"/>
                </a:lnTo>
                <a:lnTo>
                  <a:pt x="2543" y="6346"/>
                </a:lnTo>
                <a:lnTo>
                  <a:pt x="2125" y="6297"/>
                </a:lnTo>
                <a:lnTo>
                  <a:pt x="1922" y="6268"/>
                </a:lnTo>
                <a:lnTo>
                  <a:pt x="1718" y="6229"/>
                </a:lnTo>
                <a:lnTo>
                  <a:pt x="1524" y="6181"/>
                </a:lnTo>
                <a:lnTo>
                  <a:pt x="1340" y="6142"/>
                </a:lnTo>
                <a:lnTo>
                  <a:pt x="1165" y="6093"/>
                </a:lnTo>
                <a:lnTo>
                  <a:pt x="1010" y="6045"/>
                </a:lnTo>
                <a:lnTo>
                  <a:pt x="855" y="5996"/>
                </a:lnTo>
                <a:lnTo>
                  <a:pt x="719" y="5938"/>
                </a:lnTo>
                <a:lnTo>
                  <a:pt x="583" y="5870"/>
                </a:lnTo>
                <a:lnTo>
                  <a:pt x="467" y="5812"/>
                </a:lnTo>
                <a:lnTo>
                  <a:pt x="350" y="5734"/>
                </a:lnTo>
                <a:lnTo>
                  <a:pt x="263" y="5676"/>
                </a:lnTo>
                <a:lnTo>
                  <a:pt x="185" y="5599"/>
                </a:lnTo>
                <a:lnTo>
                  <a:pt x="127" y="5521"/>
                </a:lnTo>
                <a:lnTo>
                  <a:pt x="69" y="5453"/>
                </a:lnTo>
                <a:lnTo>
                  <a:pt x="30" y="5376"/>
                </a:lnTo>
                <a:lnTo>
                  <a:pt x="11" y="5308"/>
                </a:lnTo>
                <a:lnTo>
                  <a:pt x="1" y="5220"/>
                </a:lnTo>
                <a:lnTo>
                  <a:pt x="1" y="4454"/>
                </a:lnTo>
                <a:lnTo>
                  <a:pt x="146" y="4541"/>
                </a:lnTo>
                <a:lnTo>
                  <a:pt x="302" y="4638"/>
                </a:lnTo>
                <a:lnTo>
                  <a:pt x="467" y="4706"/>
                </a:lnTo>
                <a:lnTo>
                  <a:pt x="641" y="4793"/>
                </a:lnTo>
                <a:lnTo>
                  <a:pt x="825" y="4852"/>
                </a:lnTo>
                <a:lnTo>
                  <a:pt x="1020" y="4920"/>
                </a:lnTo>
                <a:lnTo>
                  <a:pt x="1233" y="4978"/>
                </a:lnTo>
                <a:close/>
                <a:moveTo>
                  <a:pt x="1718" y="156"/>
                </a:moveTo>
                <a:lnTo>
                  <a:pt x="2125" y="88"/>
                </a:lnTo>
                <a:lnTo>
                  <a:pt x="2543" y="30"/>
                </a:lnTo>
                <a:lnTo>
                  <a:pt x="2989" y="11"/>
                </a:lnTo>
                <a:lnTo>
                  <a:pt x="3445" y="1"/>
                </a:lnTo>
                <a:lnTo>
                  <a:pt x="3891" y="11"/>
                </a:lnTo>
                <a:lnTo>
                  <a:pt x="4328" y="30"/>
                </a:lnTo>
                <a:lnTo>
                  <a:pt x="4755" y="88"/>
                </a:lnTo>
                <a:lnTo>
                  <a:pt x="5152" y="156"/>
                </a:lnTo>
                <a:lnTo>
                  <a:pt x="5346" y="195"/>
                </a:lnTo>
                <a:lnTo>
                  <a:pt x="5531" y="234"/>
                </a:lnTo>
                <a:lnTo>
                  <a:pt x="5705" y="282"/>
                </a:lnTo>
                <a:lnTo>
                  <a:pt x="5870" y="341"/>
                </a:lnTo>
                <a:lnTo>
                  <a:pt x="6016" y="389"/>
                </a:lnTo>
                <a:lnTo>
                  <a:pt x="6152" y="447"/>
                </a:lnTo>
                <a:lnTo>
                  <a:pt x="6297" y="515"/>
                </a:lnTo>
                <a:lnTo>
                  <a:pt x="6413" y="573"/>
                </a:lnTo>
                <a:lnTo>
                  <a:pt x="6520" y="651"/>
                </a:lnTo>
                <a:lnTo>
                  <a:pt x="6617" y="709"/>
                </a:lnTo>
                <a:lnTo>
                  <a:pt x="6685" y="787"/>
                </a:lnTo>
                <a:lnTo>
                  <a:pt x="6753" y="855"/>
                </a:lnTo>
                <a:lnTo>
                  <a:pt x="6811" y="932"/>
                </a:lnTo>
                <a:lnTo>
                  <a:pt x="6840" y="1010"/>
                </a:lnTo>
                <a:lnTo>
                  <a:pt x="6860" y="1078"/>
                </a:lnTo>
                <a:lnTo>
                  <a:pt x="6869" y="1165"/>
                </a:lnTo>
                <a:lnTo>
                  <a:pt x="6869" y="1738"/>
                </a:lnTo>
                <a:lnTo>
                  <a:pt x="6860" y="1825"/>
                </a:lnTo>
                <a:lnTo>
                  <a:pt x="6840" y="1893"/>
                </a:lnTo>
                <a:lnTo>
                  <a:pt x="6811" y="1970"/>
                </a:lnTo>
                <a:lnTo>
                  <a:pt x="6753" y="2038"/>
                </a:lnTo>
                <a:lnTo>
                  <a:pt x="6685" y="2116"/>
                </a:lnTo>
                <a:lnTo>
                  <a:pt x="6617" y="2184"/>
                </a:lnTo>
                <a:lnTo>
                  <a:pt x="6520" y="2252"/>
                </a:lnTo>
                <a:lnTo>
                  <a:pt x="6413" y="2320"/>
                </a:lnTo>
                <a:lnTo>
                  <a:pt x="6297" y="2378"/>
                </a:lnTo>
                <a:lnTo>
                  <a:pt x="6152" y="2446"/>
                </a:lnTo>
                <a:lnTo>
                  <a:pt x="6016" y="2514"/>
                </a:lnTo>
                <a:lnTo>
                  <a:pt x="5870" y="2562"/>
                </a:lnTo>
                <a:lnTo>
                  <a:pt x="5705" y="2611"/>
                </a:lnTo>
                <a:lnTo>
                  <a:pt x="5531" y="2659"/>
                </a:lnTo>
                <a:lnTo>
                  <a:pt x="5346" y="2698"/>
                </a:lnTo>
                <a:lnTo>
                  <a:pt x="5152" y="2746"/>
                </a:lnTo>
                <a:lnTo>
                  <a:pt x="4755" y="2814"/>
                </a:lnTo>
                <a:lnTo>
                  <a:pt x="4328" y="2863"/>
                </a:lnTo>
                <a:lnTo>
                  <a:pt x="3891" y="2892"/>
                </a:lnTo>
                <a:lnTo>
                  <a:pt x="3445" y="2902"/>
                </a:lnTo>
                <a:lnTo>
                  <a:pt x="2989" y="2892"/>
                </a:lnTo>
                <a:lnTo>
                  <a:pt x="2543" y="2863"/>
                </a:lnTo>
                <a:lnTo>
                  <a:pt x="2125" y="2814"/>
                </a:lnTo>
                <a:lnTo>
                  <a:pt x="1922" y="2785"/>
                </a:lnTo>
                <a:lnTo>
                  <a:pt x="1718" y="2746"/>
                </a:lnTo>
                <a:lnTo>
                  <a:pt x="1524" y="2698"/>
                </a:lnTo>
                <a:lnTo>
                  <a:pt x="1340" y="2659"/>
                </a:lnTo>
                <a:lnTo>
                  <a:pt x="1165" y="2611"/>
                </a:lnTo>
                <a:lnTo>
                  <a:pt x="1010" y="2562"/>
                </a:lnTo>
                <a:lnTo>
                  <a:pt x="855" y="2514"/>
                </a:lnTo>
                <a:lnTo>
                  <a:pt x="719" y="2446"/>
                </a:lnTo>
                <a:lnTo>
                  <a:pt x="583" y="2378"/>
                </a:lnTo>
                <a:lnTo>
                  <a:pt x="467" y="2320"/>
                </a:lnTo>
                <a:lnTo>
                  <a:pt x="350" y="2252"/>
                </a:lnTo>
                <a:lnTo>
                  <a:pt x="263" y="2184"/>
                </a:lnTo>
                <a:lnTo>
                  <a:pt x="185" y="2116"/>
                </a:lnTo>
                <a:lnTo>
                  <a:pt x="127" y="2038"/>
                </a:lnTo>
                <a:lnTo>
                  <a:pt x="69" y="1970"/>
                </a:lnTo>
                <a:lnTo>
                  <a:pt x="30" y="1893"/>
                </a:lnTo>
                <a:lnTo>
                  <a:pt x="11" y="1825"/>
                </a:lnTo>
                <a:lnTo>
                  <a:pt x="1" y="1738"/>
                </a:lnTo>
                <a:lnTo>
                  <a:pt x="1" y="1165"/>
                </a:lnTo>
                <a:lnTo>
                  <a:pt x="11" y="1078"/>
                </a:lnTo>
                <a:lnTo>
                  <a:pt x="30" y="1010"/>
                </a:lnTo>
                <a:lnTo>
                  <a:pt x="69" y="932"/>
                </a:lnTo>
                <a:lnTo>
                  <a:pt x="127" y="855"/>
                </a:lnTo>
                <a:lnTo>
                  <a:pt x="185" y="787"/>
                </a:lnTo>
                <a:lnTo>
                  <a:pt x="263" y="709"/>
                </a:lnTo>
                <a:lnTo>
                  <a:pt x="350" y="651"/>
                </a:lnTo>
                <a:lnTo>
                  <a:pt x="467" y="573"/>
                </a:lnTo>
                <a:lnTo>
                  <a:pt x="583" y="515"/>
                </a:lnTo>
                <a:lnTo>
                  <a:pt x="719" y="447"/>
                </a:lnTo>
                <a:lnTo>
                  <a:pt x="855" y="389"/>
                </a:lnTo>
                <a:lnTo>
                  <a:pt x="1010" y="341"/>
                </a:lnTo>
                <a:lnTo>
                  <a:pt x="1165" y="282"/>
                </a:lnTo>
                <a:lnTo>
                  <a:pt x="1340" y="234"/>
                </a:lnTo>
                <a:lnTo>
                  <a:pt x="1524" y="195"/>
                </a:lnTo>
                <a:close/>
              </a:path>
            </a:pathLst>
          </a:custGeom>
          <a:solidFill>
            <a:srgbClr val="009440"/>
          </a:solidFill>
          <a:ln w="9525" cap="flat" cmpd="sng">
            <a:solidFill>
              <a:srgbClr val="00944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18" name="Google Shape;318;g5eb17ca0f3_0_72">
            <a:extLst>
              <a:ext uri="{C183D7F6-B498-43B3-948B-1728B52AA6E4}">
                <adec:decorative xmlns:adec="http://schemas.microsoft.com/office/drawing/2017/decorative" val="1"/>
              </a:ext>
            </a:extLst>
          </p:cNvPr>
          <p:cNvSpPr/>
          <p:nvPr/>
        </p:nvSpPr>
        <p:spPr>
          <a:xfrm>
            <a:off x="4495136" y="4824108"/>
            <a:ext cx="374463" cy="409000"/>
          </a:xfrm>
          <a:custGeom>
            <a:avLst/>
            <a:gdLst/>
            <a:ahLst/>
            <a:cxnLst/>
            <a:rect l="l" t="t" r="r" b="b"/>
            <a:pathLst>
              <a:path w="7442" h="8130" extrusionOk="0">
                <a:moveTo>
                  <a:pt x="5831" y="4385"/>
                </a:moveTo>
                <a:lnTo>
                  <a:pt x="3542" y="6704"/>
                </a:lnTo>
                <a:lnTo>
                  <a:pt x="3493" y="6733"/>
                </a:lnTo>
                <a:lnTo>
                  <a:pt x="3435" y="6743"/>
                </a:lnTo>
                <a:lnTo>
                  <a:pt x="3387" y="6733"/>
                </a:lnTo>
                <a:lnTo>
                  <a:pt x="3328" y="6704"/>
                </a:lnTo>
                <a:lnTo>
                  <a:pt x="2048" y="5384"/>
                </a:lnTo>
                <a:lnTo>
                  <a:pt x="2009" y="5346"/>
                </a:lnTo>
                <a:lnTo>
                  <a:pt x="1999" y="5287"/>
                </a:lnTo>
                <a:lnTo>
                  <a:pt x="2009" y="5229"/>
                </a:lnTo>
                <a:lnTo>
                  <a:pt x="2048" y="5190"/>
                </a:lnTo>
                <a:lnTo>
                  <a:pt x="2242" y="4977"/>
                </a:lnTo>
                <a:lnTo>
                  <a:pt x="2290" y="4948"/>
                </a:lnTo>
                <a:lnTo>
                  <a:pt x="2349" y="4938"/>
                </a:lnTo>
                <a:lnTo>
                  <a:pt x="2397" y="4948"/>
                </a:lnTo>
                <a:lnTo>
                  <a:pt x="2446" y="4977"/>
                </a:lnTo>
                <a:lnTo>
                  <a:pt x="3435" y="5976"/>
                </a:lnTo>
                <a:lnTo>
                  <a:pt x="5414" y="3968"/>
                </a:lnTo>
                <a:lnTo>
                  <a:pt x="5463" y="3929"/>
                </a:lnTo>
                <a:lnTo>
                  <a:pt x="5521" y="3919"/>
                </a:lnTo>
                <a:lnTo>
                  <a:pt x="5569" y="3929"/>
                </a:lnTo>
                <a:lnTo>
                  <a:pt x="5618" y="3968"/>
                </a:lnTo>
                <a:lnTo>
                  <a:pt x="5831" y="4172"/>
                </a:lnTo>
                <a:lnTo>
                  <a:pt x="5861" y="4220"/>
                </a:lnTo>
                <a:lnTo>
                  <a:pt x="5870" y="4269"/>
                </a:lnTo>
                <a:lnTo>
                  <a:pt x="5861" y="4327"/>
                </a:lnTo>
                <a:close/>
                <a:moveTo>
                  <a:pt x="564" y="7548"/>
                </a:moveTo>
                <a:lnTo>
                  <a:pt x="6869" y="7548"/>
                </a:lnTo>
                <a:lnTo>
                  <a:pt x="6869" y="2901"/>
                </a:lnTo>
                <a:lnTo>
                  <a:pt x="564" y="2901"/>
                </a:lnTo>
                <a:close/>
                <a:moveTo>
                  <a:pt x="2290" y="2037"/>
                </a:moveTo>
                <a:lnTo>
                  <a:pt x="2290" y="728"/>
                </a:lnTo>
                <a:lnTo>
                  <a:pt x="2281" y="669"/>
                </a:lnTo>
                <a:lnTo>
                  <a:pt x="2242" y="621"/>
                </a:lnTo>
                <a:lnTo>
                  <a:pt x="2203" y="592"/>
                </a:lnTo>
                <a:lnTo>
                  <a:pt x="2174" y="582"/>
                </a:lnTo>
                <a:lnTo>
                  <a:pt x="2145" y="582"/>
                </a:lnTo>
                <a:lnTo>
                  <a:pt x="1864" y="582"/>
                </a:lnTo>
                <a:lnTo>
                  <a:pt x="1805" y="592"/>
                </a:lnTo>
                <a:lnTo>
                  <a:pt x="1776" y="602"/>
                </a:lnTo>
                <a:lnTo>
                  <a:pt x="1757" y="621"/>
                </a:lnTo>
                <a:lnTo>
                  <a:pt x="1718" y="669"/>
                </a:lnTo>
                <a:lnTo>
                  <a:pt x="1718" y="728"/>
                </a:lnTo>
                <a:lnTo>
                  <a:pt x="1718" y="2037"/>
                </a:lnTo>
                <a:lnTo>
                  <a:pt x="1718" y="2096"/>
                </a:lnTo>
                <a:lnTo>
                  <a:pt x="1757" y="2144"/>
                </a:lnTo>
                <a:lnTo>
                  <a:pt x="1776" y="2163"/>
                </a:lnTo>
                <a:lnTo>
                  <a:pt x="1805" y="2173"/>
                </a:lnTo>
                <a:lnTo>
                  <a:pt x="1864" y="2183"/>
                </a:lnTo>
                <a:lnTo>
                  <a:pt x="2145" y="2183"/>
                </a:lnTo>
                <a:lnTo>
                  <a:pt x="2174" y="2183"/>
                </a:lnTo>
                <a:lnTo>
                  <a:pt x="2203" y="2173"/>
                </a:lnTo>
                <a:lnTo>
                  <a:pt x="2242" y="2144"/>
                </a:lnTo>
                <a:lnTo>
                  <a:pt x="2281" y="2096"/>
                </a:lnTo>
                <a:close/>
                <a:moveTo>
                  <a:pt x="5715" y="2037"/>
                </a:moveTo>
                <a:lnTo>
                  <a:pt x="5715" y="728"/>
                </a:lnTo>
                <a:lnTo>
                  <a:pt x="5715" y="669"/>
                </a:lnTo>
                <a:lnTo>
                  <a:pt x="5686" y="621"/>
                </a:lnTo>
                <a:lnTo>
                  <a:pt x="5637" y="592"/>
                </a:lnTo>
                <a:lnTo>
                  <a:pt x="5579" y="582"/>
                </a:lnTo>
                <a:lnTo>
                  <a:pt x="5298" y="582"/>
                </a:lnTo>
                <a:lnTo>
                  <a:pt x="5259" y="582"/>
                </a:lnTo>
                <a:lnTo>
                  <a:pt x="5230" y="592"/>
                </a:lnTo>
                <a:lnTo>
                  <a:pt x="5191" y="621"/>
                </a:lnTo>
                <a:lnTo>
                  <a:pt x="5162" y="669"/>
                </a:lnTo>
                <a:lnTo>
                  <a:pt x="5152" y="728"/>
                </a:lnTo>
                <a:lnTo>
                  <a:pt x="5152" y="2037"/>
                </a:lnTo>
                <a:lnTo>
                  <a:pt x="5162" y="2096"/>
                </a:lnTo>
                <a:lnTo>
                  <a:pt x="5191" y="2144"/>
                </a:lnTo>
                <a:lnTo>
                  <a:pt x="5230" y="2173"/>
                </a:lnTo>
                <a:lnTo>
                  <a:pt x="5259" y="2183"/>
                </a:lnTo>
                <a:lnTo>
                  <a:pt x="5298" y="2183"/>
                </a:lnTo>
                <a:lnTo>
                  <a:pt x="5579" y="2183"/>
                </a:lnTo>
                <a:lnTo>
                  <a:pt x="5637" y="2173"/>
                </a:lnTo>
                <a:lnTo>
                  <a:pt x="5686" y="2144"/>
                </a:lnTo>
                <a:lnTo>
                  <a:pt x="5715" y="2096"/>
                </a:lnTo>
                <a:close/>
                <a:moveTo>
                  <a:pt x="7442" y="1746"/>
                </a:moveTo>
                <a:lnTo>
                  <a:pt x="7442" y="7548"/>
                </a:lnTo>
                <a:lnTo>
                  <a:pt x="7432" y="7674"/>
                </a:lnTo>
                <a:lnTo>
                  <a:pt x="7393" y="7771"/>
                </a:lnTo>
                <a:lnTo>
                  <a:pt x="7345" y="7878"/>
                </a:lnTo>
                <a:lnTo>
                  <a:pt x="7267" y="7965"/>
                </a:lnTo>
                <a:lnTo>
                  <a:pt x="7180" y="8043"/>
                </a:lnTo>
                <a:lnTo>
                  <a:pt x="7083" y="8091"/>
                </a:lnTo>
                <a:lnTo>
                  <a:pt x="6986" y="8120"/>
                </a:lnTo>
                <a:lnTo>
                  <a:pt x="6869" y="8130"/>
                </a:lnTo>
                <a:lnTo>
                  <a:pt x="564" y="8130"/>
                </a:lnTo>
                <a:lnTo>
                  <a:pt x="457" y="8120"/>
                </a:lnTo>
                <a:lnTo>
                  <a:pt x="360" y="8091"/>
                </a:lnTo>
                <a:lnTo>
                  <a:pt x="253" y="8043"/>
                </a:lnTo>
                <a:lnTo>
                  <a:pt x="166" y="7965"/>
                </a:lnTo>
                <a:lnTo>
                  <a:pt x="88" y="7878"/>
                </a:lnTo>
                <a:lnTo>
                  <a:pt x="40" y="7771"/>
                </a:lnTo>
                <a:lnTo>
                  <a:pt x="11" y="7674"/>
                </a:lnTo>
                <a:lnTo>
                  <a:pt x="1" y="7548"/>
                </a:lnTo>
                <a:lnTo>
                  <a:pt x="1" y="1746"/>
                </a:lnTo>
                <a:lnTo>
                  <a:pt x="11" y="1630"/>
                </a:lnTo>
                <a:lnTo>
                  <a:pt x="40" y="1533"/>
                </a:lnTo>
                <a:lnTo>
                  <a:pt x="88" y="1426"/>
                </a:lnTo>
                <a:lnTo>
                  <a:pt x="166" y="1339"/>
                </a:lnTo>
                <a:lnTo>
                  <a:pt x="253" y="1261"/>
                </a:lnTo>
                <a:lnTo>
                  <a:pt x="360" y="1213"/>
                </a:lnTo>
                <a:lnTo>
                  <a:pt x="457" y="1174"/>
                </a:lnTo>
                <a:lnTo>
                  <a:pt x="564" y="1164"/>
                </a:lnTo>
                <a:lnTo>
                  <a:pt x="1146" y="1164"/>
                </a:lnTo>
                <a:lnTo>
                  <a:pt x="1146" y="728"/>
                </a:lnTo>
                <a:lnTo>
                  <a:pt x="1146" y="660"/>
                </a:lnTo>
                <a:lnTo>
                  <a:pt x="1155" y="582"/>
                </a:lnTo>
                <a:lnTo>
                  <a:pt x="1175" y="514"/>
                </a:lnTo>
                <a:lnTo>
                  <a:pt x="1194" y="446"/>
                </a:lnTo>
                <a:lnTo>
                  <a:pt x="1223" y="388"/>
                </a:lnTo>
                <a:lnTo>
                  <a:pt x="1262" y="330"/>
                </a:lnTo>
                <a:lnTo>
                  <a:pt x="1301" y="272"/>
                </a:lnTo>
                <a:lnTo>
                  <a:pt x="1359" y="223"/>
                </a:lnTo>
                <a:lnTo>
                  <a:pt x="1408" y="165"/>
                </a:lnTo>
                <a:lnTo>
                  <a:pt x="1466" y="126"/>
                </a:lnTo>
                <a:lnTo>
                  <a:pt x="1524" y="87"/>
                </a:lnTo>
                <a:lnTo>
                  <a:pt x="1582" y="58"/>
                </a:lnTo>
                <a:lnTo>
                  <a:pt x="1650" y="39"/>
                </a:lnTo>
                <a:lnTo>
                  <a:pt x="1718" y="19"/>
                </a:lnTo>
                <a:lnTo>
                  <a:pt x="1786" y="10"/>
                </a:lnTo>
                <a:lnTo>
                  <a:pt x="1864" y="0"/>
                </a:lnTo>
                <a:lnTo>
                  <a:pt x="2145" y="0"/>
                </a:lnTo>
                <a:lnTo>
                  <a:pt x="2222" y="10"/>
                </a:lnTo>
                <a:lnTo>
                  <a:pt x="2281" y="19"/>
                </a:lnTo>
                <a:lnTo>
                  <a:pt x="2358" y="39"/>
                </a:lnTo>
                <a:lnTo>
                  <a:pt x="2417" y="58"/>
                </a:lnTo>
                <a:lnTo>
                  <a:pt x="2484" y="87"/>
                </a:lnTo>
                <a:lnTo>
                  <a:pt x="2543" y="126"/>
                </a:lnTo>
                <a:lnTo>
                  <a:pt x="2591" y="165"/>
                </a:lnTo>
                <a:lnTo>
                  <a:pt x="2649" y="223"/>
                </a:lnTo>
                <a:lnTo>
                  <a:pt x="2737" y="330"/>
                </a:lnTo>
                <a:lnTo>
                  <a:pt x="2775" y="388"/>
                </a:lnTo>
                <a:lnTo>
                  <a:pt x="2805" y="446"/>
                </a:lnTo>
                <a:lnTo>
                  <a:pt x="2834" y="514"/>
                </a:lnTo>
                <a:lnTo>
                  <a:pt x="2853" y="582"/>
                </a:lnTo>
                <a:lnTo>
                  <a:pt x="2863" y="660"/>
                </a:lnTo>
                <a:lnTo>
                  <a:pt x="2863" y="728"/>
                </a:lnTo>
                <a:lnTo>
                  <a:pt x="2863" y="1164"/>
                </a:lnTo>
                <a:lnTo>
                  <a:pt x="4570" y="1164"/>
                </a:lnTo>
                <a:lnTo>
                  <a:pt x="4570" y="728"/>
                </a:lnTo>
                <a:lnTo>
                  <a:pt x="4580" y="660"/>
                </a:lnTo>
                <a:lnTo>
                  <a:pt x="4590" y="582"/>
                </a:lnTo>
                <a:lnTo>
                  <a:pt x="4609" y="514"/>
                </a:lnTo>
                <a:lnTo>
                  <a:pt x="4628" y="446"/>
                </a:lnTo>
                <a:lnTo>
                  <a:pt x="4658" y="388"/>
                </a:lnTo>
                <a:lnTo>
                  <a:pt x="4696" y="330"/>
                </a:lnTo>
                <a:lnTo>
                  <a:pt x="4784" y="223"/>
                </a:lnTo>
                <a:lnTo>
                  <a:pt x="4842" y="165"/>
                </a:lnTo>
                <a:lnTo>
                  <a:pt x="4890" y="126"/>
                </a:lnTo>
                <a:lnTo>
                  <a:pt x="4958" y="87"/>
                </a:lnTo>
                <a:lnTo>
                  <a:pt x="5026" y="58"/>
                </a:lnTo>
                <a:lnTo>
                  <a:pt x="5084" y="39"/>
                </a:lnTo>
                <a:lnTo>
                  <a:pt x="5152" y="19"/>
                </a:lnTo>
                <a:lnTo>
                  <a:pt x="5220" y="10"/>
                </a:lnTo>
                <a:lnTo>
                  <a:pt x="5298" y="0"/>
                </a:lnTo>
                <a:lnTo>
                  <a:pt x="5579" y="0"/>
                </a:lnTo>
                <a:lnTo>
                  <a:pt x="5657" y="10"/>
                </a:lnTo>
                <a:lnTo>
                  <a:pt x="5715" y="19"/>
                </a:lnTo>
                <a:lnTo>
                  <a:pt x="5793" y="39"/>
                </a:lnTo>
                <a:lnTo>
                  <a:pt x="5861" y="58"/>
                </a:lnTo>
                <a:lnTo>
                  <a:pt x="5909" y="87"/>
                </a:lnTo>
                <a:lnTo>
                  <a:pt x="5977" y="126"/>
                </a:lnTo>
                <a:lnTo>
                  <a:pt x="6035" y="165"/>
                </a:lnTo>
                <a:lnTo>
                  <a:pt x="6084" y="223"/>
                </a:lnTo>
                <a:lnTo>
                  <a:pt x="6132" y="272"/>
                </a:lnTo>
                <a:lnTo>
                  <a:pt x="6181" y="330"/>
                </a:lnTo>
                <a:lnTo>
                  <a:pt x="6210" y="388"/>
                </a:lnTo>
                <a:lnTo>
                  <a:pt x="6239" y="446"/>
                </a:lnTo>
                <a:lnTo>
                  <a:pt x="6268" y="514"/>
                </a:lnTo>
                <a:lnTo>
                  <a:pt x="6278" y="582"/>
                </a:lnTo>
                <a:lnTo>
                  <a:pt x="6287" y="660"/>
                </a:lnTo>
                <a:lnTo>
                  <a:pt x="6297" y="728"/>
                </a:lnTo>
                <a:lnTo>
                  <a:pt x="6297" y="1164"/>
                </a:lnTo>
                <a:lnTo>
                  <a:pt x="6869" y="1164"/>
                </a:lnTo>
                <a:lnTo>
                  <a:pt x="6986" y="1174"/>
                </a:lnTo>
                <a:lnTo>
                  <a:pt x="7083" y="1213"/>
                </a:lnTo>
                <a:lnTo>
                  <a:pt x="7180" y="1261"/>
                </a:lnTo>
                <a:lnTo>
                  <a:pt x="7267" y="1339"/>
                </a:lnTo>
                <a:lnTo>
                  <a:pt x="7345" y="1426"/>
                </a:lnTo>
                <a:lnTo>
                  <a:pt x="7393" y="1533"/>
                </a:lnTo>
                <a:lnTo>
                  <a:pt x="7432" y="1630"/>
                </a:lnTo>
                <a:close/>
              </a:path>
            </a:pathLst>
          </a:custGeom>
          <a:solidFill>
            <a:srgbClr val="009440"/>
          </a:solidFill>
          <a:ln w="9525" cap="flat" cmpd="sng">
            <a:solidFill>
              <a:srgbClr val="00944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19" name="Google Shape;319;g5eb17ca0f3_0_72"/>
          <p:cNvSpPr txBox="1">
            <a:spLocks noGrp="1"/>
          </p:cNvSpPr>
          <p:nvPr>
            <p:ph type="body" idx="1"/>
          </p:nvPr>
        </p:nvSpPr>
        <p:spPr>
          <a:xfrm>
            <a:off x="5104650" y="1360896"/>
            <a:ext cx="4890000" cy="490800"/>
          </a:xfrm>
          <a:prstGeom prst="rect">
            <a:avLst/>
          </a:prstGeom>
        </p:spPr>
        <p:txBody>
          <a:bodyPr spcFirstLastPara="1" vert="horz" wrap="square" lIns="91425" tIns="91425" rIns="91425" bIns="91425" rtlCol="0" anchor="t" anchorCtr="0">
            <a:noAutofit/>
          </a:bodyPr>
          <a:lstStyle/>
          <a:p>
            <a:pPr marL="0" indent="0">
              <a:spcAft>
                <a:spcPts val="1600"/>
              </a:spcAft>
              <a:buNone/>
            </a:pPr>
            <a:r>
              <a:rPr lang="en-GB" sz="2400">
                <a:latin typeface="Avenir Book" panose="02000503020000020003" pitchFamily="2" charset="0"/>
                <a:ea typeface="Calibri"/>
                <a:cs typeface="Calibri"/>
                <a:sym typeface="Calibri"/>
              </a:rPr>
              <a:t>FAIRify data</a:t>
            </a:r>
            <a:endParaRPr sz="2400">
              <a:latin typeface="Avenir Book" panose="02000503020000020003" pitchFamily="2" charset="0"/>
              <a:ea typeface="Calibri"/>
              <a:cs typeface="Calibri"/>
              <a:sym typeface="Calibri"/>
            </a:endParaRPr>
          </a:p>
        </p:txBody>
      </p:sp>
      <p:sp>
        <p:nvSpPr>
          <p:cNvPr id="320" name="Google Shape;320;g5eb17ca0f3_0_72"/>
          <p:cNvSpPr txBox="1">
            <a:spLocks noGrp="1"/>
          </p:cNvSpPr>
          <p:nvPr>
            <p:ph type="body" idx="1"/>
          </p:nvPr>
        </p:nvSpPr>
        <p:spPr>
          <a:xfrm>
            <a:off x="5104650" y="2128417"/>
            <a:ext cx="4890000" cy="609600"/>
          </a:xfrm>
          <a:prstGeom prst="rect">
            <a:avLst/>
          </a:prstGeom>
        </p:spPr>
        <p:txBody>
          <a:bodyPr spcFirstLastPara="1" vert="horz" wrap="square" lIns="91425" tIns="91425" rIns="91425" bIns="91425" rtlCol="0" anchor="t" anchorCtr="0">
            <a:noAutofit/>
          </a:bodyPr>
          <a:lstStyle/>
          <a:p>
            <a:pPr marL="0" indent="0">
              <a:spcAft>
                <a:spcPts val="1600"/>
              </a:spcAft>
              <a:buNone/>
            </a:pPr>
            <a:r>
              <a:rPr lang="en-GB" sz="2400">
                <a:latin typeface="Avenir Book" panose="02000503020000020003" pitchFamily="2" charset="0"/>
                <a:ea typeface="Calibri"/>
                <a:cs typeface="Calibri"/>
                <a:sym typeface="Calibri"/>
              </a:rPr>
              <a:t>Make code available</a:t>
            </a:r>
            <a:endParaRPr sz="2400">
              <a:latin typeface="Avenir Book" panose="02000503020000020003" pitchFamily="2" charset="0"/>
              <a:ea typeface="Calibri"/>
              <a:cs typeface="Calibri"/>
              <a:sym typeface="Calibri"/>
            </a:endParaRPr>
          </a:p>
        </p:txBody>
      </p:sp>
      <p:sp>
        <p:nvSpPr>
          <p:cNvPr id="321" name="Google Shape;321;g5eb17ca0f3_0_72"/>
          <p:cNvSpPr txBox="1">
            <a:spLocks noGrp="1"/>
          </p:cNvSpPr>
          <p:nvPr>
            <p:ph type="body" idx="1"/>
          </p:nvPr>
        </p:nvSpPr>
        <p:spPr>
          <a:xfrm>
            <a:off x="5104650" y="3901059"/>
            <a:ext cx="4890000" cy="609600"/>
          </a:xfrm>
          <a:prstGeom prst="rect">
            <a:avLst/>
          </a:prstGeom>
        </p:spPr>
        <p:txBody>
          <a:bodyPr spcFirstLastPara="1" vert="horz" wrap="square" lIns="91425" tIns="91425" rIns="91425" bIns="91425" rtlCol="0" anchor="t" anchorCtr="0">
            <a:noAutofit/>
          </a:bodyPr>
          <a:lstStyle/>
          <a:p>
            <a:pPr marL="0" indent="0">
              <a:buNone/>
            </a:pPr>
            <a:r>
              <a:rPr lang="en-GB" sz="2400">
                <a:latin typeface="Avenir Book" panose="02000503020000020003" pitchFamily="2" charset="0"/>
                <a:ea typeface="Calibri"/>
                <a:cs typeface="Calibri"/>
                <a:sym typeface="Calibri"/>
              </a:rPr>
              <a:t>Use version control</a:t>
            </a:r>
            <a:endParaRPr sz="2400">
              <a:latin typeface="Avenir Book" panose="02000503020000020003" pitchFamily="2" charset="0"/>
              <a:ea typeface="Calibri"/>
              <a:cs typeface="Calibri"/>
              <a:sym typeface="Calibri"/>
            </a:endParaRPr>
          </a:p>
          <a:p>
            <a:pPr marL="0" indent="0">
              <a:spcBef>
                <a:spcPts val="1600"/>
              </a:spcBef>
              <a:spcAft>
                <a:spcPts val="1600"/>
              </a:spcAft>
              <a:buNone/>
            </a:pPr>
            <a:endParaRPr sz="2400">
              <a:latin typeface="Avenir Book" panose="02000503020000020003" pitchFamily="2" charset="0"/>
              <a:ea typeface="Calibri"/>
              <a:cs typeface="Calibri"/>
              <a:sym typeface="Calibri"/>
            </a:endParaRPr>
          </a:p>
        </p:txBody>
      </p:sp>
      <p:sp>
        <p:nvSpPr>
          <p:cNvPr id="322" name="Google Shape;322;g5eb17ca0f3_0_72"/>
          <p:cNvSpPr txBox="1">
            <a:spLocks noGrp="1"/>
          </p:cNvSpPr>
          <p:nvPr>
            <p:ph type="body" idx="1"/>
          </p:nvPr>
        </p:nvSpPr>
        <p:spPr>
          <a:xfrm>
            <a:off x="5104650" y="4787380"/>
            <a:ext cx="4890000" cy="555300"/>
          </a:xfrm>
          <a:prstGeom prst="rect">
            <a:avLst/>
          </a:prstGeom>
        </p:spPr>
        <p:txBody>
          <a:bodyPr spcFirstLastPara="1" vert="horz" wrap="square" lIns="91425" tIns="91425" rIns="91425" bIns="91425" rtlCol="0" anchor="t" anchorCtr="0">
            <a:noAutofit/>
          </a:bodyPr>
          <a:lstStyle/>
          <a:p>
            <a:pPr marL="0" indent="0">
              <a:spcAft>
                <a:spcPts val="1600"/>
              </a:spcAft>
              <a:buNone/>
            </a:pPr>
            <a:r>
              <a:rPr lang="en-GB" sz="2400">
                <a:latin typeface="Avenir Book" panose="02000503020000020003" pitchFamily="2" charset="0"/>
                <a:ea typeface="Calibri"/>
                <a:cs typeface="Calibri"/>
                <a:sym typeface="Calibri"/>
              </a:rPr>
              <a:t>Preregister your project</a:t>
            </a:r>
            <a:endParaRPr sz="2400">
              <a:latin typeface="Avenir Book" panose="02000503020000020003" pitchFamily="2" charset="0"/>
              <a:ea typeface="Calibri"/>
              <a:cs typeface="Calibri"/>
              <a:sym typeface="Calibri"/>
            </a:endParaRPr>
          </a:p>
        </p:txBody>
      </p:sp>
      <p:sp>
        <p:nvSpPr>
          <p:cNvPr id="323" name="Google Shape;323;g5eb17ca0f3_0_72"/>
          <p:cNvSpPr txBox="1">
            <a:spLocks noGrp="1"/>
          </p:cNvSpPr>
          <p:nvPr>
            <p:ph type="body" idx="1"/>
          </p:nvPr>
        </p:nvSpPr>
        <p:spPr>
          <a:xfrm>
            <a:off x="5104650" y="5619301"/>
            <a:ext cx="4890000" cy="435900"/>
          </a:xfrm>
          <a:prstGeom prst="rect">
            <a:avLst/>
          </a:prstGeom>
        </p:spPr>
        <p:txBody>
          <a:bodyPr spcFirstLastPara="1" vert="horz" wrap="square" lIns="91425" tIns="91425" rIns="91425" bIns="91425" rtlCol="0" anchor="t" anchorCtr="0">
            <a:noAutofit/>
          </a:bodyPr>
          <a:lstStyle/>
          <a:p>
            <a:pPr marL="0" indent="0">
              <a:spcAft>
                <a:spcPts val="1600"/>
              </a:spcAft>
              <a:buNone/>
            </a:pPr>
            <a:r>
              <a:rPr lang="en-GB" sz="2400" dirty="0">
                <a:latin typeface="Avenir Book" panose="02000503020000020003" pitchFamily="2" charset="0"/>
                <a:ea typeface="Calibri"/>
                <a:cs typeface="Calibri"/>
                <a:sym typeface="Calibri"/>
              </a:rPr>
              <a:t>Do science communication</a:t>
            </a:r>
            <a:endParaRPr sz="2400" dirty="0">
              <a:latin typeface="Avenir Book" panose="02000503020000020003" pitchFamily="2" charset="0"/>
              <a:ea typeface="Calibri"/>
              <a:cs typeface="Calibri"/>
              <a:sym typeface="Calibri"/>
            </a:endParaRPr>
          </a:p>
        </p:txBody>
      </p:sp>
      <p:sp>
        <p:nvSpPr>
          <p:cNvPr id="324" name="Google Shape;324;g5eb17ca0f3_0_72"/>
          <p:cNvSpPr txBox="1">
            <a:spLocks noGrp="1"/>
          </p:cNvSpPr>
          <p:nvPr>
            <p:ph type="body" idx="1"/>
          </p:nvPr>
        </p:nvSpPr>
        <p:spPr>
          <a:xfrm>
            <a:off x="5104650" y="3014738"/>
            <a:ext cx="4890000" cy="609600"/>
          </a:xfrm>
          <a:prstGeom prst="rect">
            <a:avLst/>
          </a:prstGeom>
        </p:spPr>
        <p:txBody>
          <a:bodyPr spcFirstLastPara="1" vert="horz" wrap="square" lIns="91425" tIns="91425" rIns="91425" bIns="91425" rtlCol="0" anchor="t" anchorCtr="0">
            <a:noAutofit/>
          </a:bodyPr>
          <a:lstStyle/>
          <a:p>
            <a:pPr marL="0" indent="0">
              <a:buNone/>
            </a:pPr>
            <a:r>
              <a:rPr lang="en-GB" sz="2400" dirty="0">
                <a:latin typeface="Avenir Book" panose="02000503020000020003" pitchFamily="2" charset="0"/>
                <a:ea typeface="Calibri"/>
                <a:cs typeface="Calibri"/>
                <a:sym typeface="Calibri"/>
              </a:rPr>
              <a:t>Publish Lab-Notebooks</a:t>
            </a:r>
            <a:endParaRPr sz="2400" dirty="0">
              <a:latin typeface="Avenir Book" panose="02000503020000020003" pitchFamily="2" charset="0"/>
              <a:ea typeface="Calibri"/>
              <a:cs typeface="Calibri"/>
              <a:sym typeface="Calibri"/>
            </a:endParaRPr>
          </a:p>
          <a:p>
            <a:pPr marL="0" indent="0">
              <a:spcBef>
                <a:spcPts val="1600"/>
              </a:spcBef>
              <a:spcAft>
                <a:spcPts val="1600"/>
              </a:spcAft>
              <a:buNone/>
            </a:pPr>
            <a:endParaRPr sz="2400" dirty="0">
              <a:latin typeface="Avenir Book" panose="02000503020000020003" pitchFamily="2" charset="0"/>
              <a:ea typeface="Calibri"/>
              <a:cs typeface="Calibri"/>
              <a:sym typeface="Calibri"/>
            </a:endParaRPr>
          </a:p>
        </p:txBody>
      </p:sp>
    </p:spTree>
    <p:extLst>
      <p:ext uri="{BB962C8B-B14F-4D97-AF65-F5344CB8AC3E}">
        <p14:creationId xmlns:p14="http://schemas.microsoft.com/office/powerpoint/2010/main" val="19492650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38EA803-5392-9F47-8FB5-9CF03AB6771B}"/>
              </a:ext>
              <a:ext uri="{C183D7F6-B498-43B3-948B-1728B52AA6E4}">
                <adec:decorative xmlns:adec="http://schemas.microsoft.com/office/drawing/2017/decorative" val="1"/>
              </a:ext>
            </a:extLst>
          </p:cNvPr>
          <p:cNvSpPr/>
          <p:nvPr/>
        </p:nvSpPr>
        <p:spPr>
          <a:xfrm>
            <a:off x="2384612" y="1304367"/>
            <a:ext cx="7422776" cy="4141694"/>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000" dirty="0">
              <a:solidFill>
                <a:schemeClr val="tx1"/>
              </a:solidFill>
              <a:latin typeface="Avenir Book" panose="02000503020000020003" pitchFamily="2" charset="0"/>
            </a:endParaRPr>
          </a:p>
        </p:txBody>
      </p:sp>
      <p:sp>
        <p:nvSpPr>
          <p:cNvPr id="2" name="Title 1">
            <a:extLst>
              <a:ext uri="{FF2B5EF4-FFF2-40B4-BE49-F238E27FC236}">
                <a16:creationId xmlns:a16="http://schemas.microsoft.com/office/drawing/2014/main" id="{A9167D8D-08FD-4891-7085-E8B68110C26C}"/>
              </a:ext>
            </a:extLst>
          </p:cNvPr>
          <p:cNvSpPr>
            <a:spLocks noGrp="1"/>
          </p:cNvSpPr>
          <p:nvPr>
            <p:ph type="title"/>
          </p:nvPr>
        </p:nvSpPr>
        <p:spPr>
          <a:xfrm>
            <a:off x="3152775" y="2998182"/>
            <a:ext cx="5886450" cy="1325563"/>
          </a:xfrm>
        </p:spPr>
        <p:txBody>
          <a:bodyPr>
            <a:noAutofit/>
          </a:bodyPr>
          <a:lstStyle/>
          <a:p>
            <a:pPr algn="ctr" rtl="0" eaLnBrk="1" latinLnBrk="0" hangingPunct="1"/>
            <a:r>
              <a:rPr lang="en-GB" sz="4000" b="1" kern="1200" dirty="0">
                <a:solidFill>
                  <a:srgbClr val="000000"/>
                </a:solidFill>
                <a:effectLst/>
                <a:latin typeface="Avenir Book" panose="02000503020000020003" pitchFamily="2" charset="0"/>
                <a:ea typeface="+mn-ea"/>
                <a:cs typeface="+mn-cs"/>
              </a:rPr>
              <a:t>Let’s go back to our notes and see what resources we can fill in</a:t>
            </a:r>
            <a:endParaRPr lang="en-NL" sz="4000" b="1" dirty="0">
              <a:effectLst/>
              <a:latin typeface="Avenir Book" panose="02000503020000020003" pitchFamily="2" charset="0"/>
            </a:endParaRPr>
          </a:p>
          <a:p>
            <a:pPr algn="ctr"/>
            <a:endParaRPr lang="en-GB" sz="4000" b="1" dirty="0">
              <a:latin typeface="Avenir Book" panose="02000503020000020003" pitchFamily="2" charset="0"/>
            </a:endParaRPr>
          </a:p>
        </p:txBody>
      </p:sp>
    </p:spTree>
    <p:extLst>
      <p:ext uri="{BB962C8B-B14F-4D97-AF65-F5344CB8AC3E}">
        <p14:creationId xmlns:p14="http://schemas.microsoft.com/office/powerpoint/2010/main" val="130243609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38EA803-5392-9F47-8FB5-9CF03AB6771B}"/>
              </a:ext>
              <a:ext uri="{C183D7F6-B498-43B3-948B-1728B52AA6E4}">
                <adec:decorative xmlns:adec="http://schemas.microsoft.com/office/drawing/2017/decorative" val="1"/>
              </a:ext>
            </a:extLst>
          </p:cNvPr>
          <p:cNvSpPr/>
          <p:nvPr/>
        </p:nvSpPr>
        <p:spPr>
          <a:xfrm>
            <a:off x="2384612" y="1304367"/>
            <a:ext cx="7422776" cy="4141694"/>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000" dirty="0">
              <a:solidFill>
                <a:schemeClr val="tx1"/>
              </a:solidFill>
            </a:endParaRPr>
          </a:p>
        </p:txBody>
      </p:sp>
      <p:sp>
        <p:nvSpPr>
          <p:cNvPr id="2" name="Title 1">
            <a:extLst>
              <a:ext uri="{FF2B5EF4-FFF2-40B4-BE49-F238E27FC236}">
                <a16:creationId xmlns:a16="http://schemas.microsoft.com/office/drawing/2014/main" id="{B06803BB-C584-1410-533C-713931DA7726}"/>
              </a:ext>
            </a:extLst>
          </p:cNvPr>
          <p:cNvSpPr>
            <a:spLocks noGrp="1"/>
          </p:cNvSpPr>
          <p:nvPr>
            <p:ph type="title"/>
          </p:nvPr>
        </p:nvSpPr>
        <p:spPr>
          <a:xfrm>
            <a:off x="3838575" y="2766218"/>
            <a:ext cx="4514850" cy="1325563"/>
          </a:xfrm>
        </p:spPr>
        <p:txBody>
          <a:bodyPr>
            <a:normAutofit fontScale="90000"/>
          </a:bodyPr>
          <a:lstStyle/>
          <a:p>
            <a:pPr rtl="0" eaLnBrk="1" latinLnBrk="0" hangingPunct="1"/>
            <a:r>
              <a:rPr lang="en-GB" sz="4000" b="1" kern="1200" dirty="0">
                <a:solidFill>
                  <a:srgbClr val="000000"/>
                </a:solidFill>
                <a:effectLst/>
                <a:latin typeface="Avenir Book" panose="02000503020000020003" pitchFamily="2" charset="0"/>
                <a:ea typeface="+mn-ea"/>
                <a:cs typeface="+mn-cs"/>
              </a:rPr>
              <a:t>Learning to Look at </a:t>
            </a:r>
            <a:endParaRPr lang="en-NL" b="1" dirty="0">
              <a:effectLst/>
              <a:latin typeface="Avenir Book" panose="02000503020000020003" pitchFamily="2" charset="0"/>
            </a:endParaRPr>
          </a:p>
          <a:p>
            <a:pPr rtl="0" eaLnBrk="1" latinLnBrk="0" hangingPunct="1"/>
            <a:r>
              <a:rPr lang="en-GB" sz="4000" b="1" kern="1200" dirty="0">
                <a:solidFill>
                  <a:srgbClr val="000000"/>
                </a:solidFill>
                <a:effectLst/>
                <a:latin typeface="Avenir Book" panose="02000503020000020003" pitchFamily="2" charset="0"/>
                <a:ea typeface="+mn-ea"/>
                <a:cs typeface="+mn-cs"/>
              </a:rPr>
              <a:t>the Bigger Picture</a:t>
            </a:r>
            <a:endParaRPr lang="en-NL" b="1" dirty="0">
              <a:effectLst/>
              <a:latin typeface="Avenir Book" panose="02000503020000020003" pitchFamily="2" charset="0"/>
            </a:endParaRPr>
          </a:p>
          <a:p>
            <a:endParaRPr lang="en-GB" b="1" dirty="0">
              <a:latin typeface="Avenir Book" panose="02000503020000020003" pitchFamily="2" charset="0"/>
            </a:endParaRPr>
          </a:p>
        </p:txBody>
      </p:sp>
    </p:spTree>
    <p:extLst>
      <p:ext uri="{BB962C8B-B14F-4D97-AF65-F5344CB8AC3E}">
        <p14:creationId xmlns:p14="http://schemas.microsoft.com/office/powerpoint/2010/main" val="26944736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38AEB-F22D-4E21-2BE5-DE0CBD87A115}"/>
              </a:ext>
            </a:extLst>
          </p:cNvPr>
          <p:cNvSpPr>
            <a:spLocks noGrp="1"/>
          </p:cNvSpPr>
          <p:nvPr>
            <p:ph type="title"/>
          </p:nvPr>
        </p:nvSpPr>
        <p:spPr>
          <a:xfrm>
            <a:off x="402575" y="425883"/>
            <a:ext cx="11738946" cy="763600"/>
          </a:xfrm>
        </p:spPr>
        <p:txBody>
          <a:bodyPr>
            <a:noAutofit/>
          </a:bodyPr>
          <a:lstStyle/>
          <a:p>
            <a:pPr algn="ctr" rtl="0" eaLnBrk="1" latinLnBrk="0" hangingPunct="1"/>
            <a:r>
              <a:rPr lang="en-GB" sz="3200" b="1" kern="1200" dirty="0">
                <a:solidFill>
                  <a:srgbClr val="000000"/>
                </a:solidFill>
                <a:effectLst/>
                <a:latin typeface="Avenir Book" panose="02000503020000020003" pitchFamily="2" charset="0"/>
                <a:ea typeface="+mn-ea"/>
                <a:cs typeface="+mn-cs"/>
              </a:rPr>
              <a:t>Looking at the Bigger Picture: Ethical Challenges of Data Science</a:t>
            </a:r>
            <a:endParaRPr lang="en-NL" sz="3200" dirty="0">
              <a:effectLst/>
              <a:latin typeface="Avenir Book" panose="02000503020000020003" pitchFamily="2" charset="0"/>
            </a:endParaRPr>
          </a:p>
          <a:p>
            <a:pPr algn="ctr"/>
            <a:endParaRPr lang="en-GB" sz="3200" dirty="0">
              <a:latin typeface="Avenir Book" panose="02000503020000020003" pitchFamily="2" charset="0"/>
            </a:endParaRPr>
          </a:p>
        </p:txBody>
      </p:sp>
      <p:pic>
        <p:nvPicPr>
          <p:cNvPr id="3" name="Picture 2" descr="Copy of RCR diagram">
            <a:extLst>
              <a:ext uri="{FF2B5EF4-FFF2-40B4-BE49-F238E27FC236}">
                <a16:creationId xmlns:a16="http://schemas.microsoft.com/office/drawing/2014/main" id="{BE517F76-6C5C-5B43-9089-9D8476D5B46E}"/>
              </a:ext>
            </a:extLst>
          </p:cNvPr>
          <p:cNvPicPr>
            <a:picLocks noChangeAspect="1"/>
          </p:cNvPicPr>
          <p:nvPr/>
        </p:nvPicPr>
        <p:blipFill>
          <a:blip r:embed="rId3"/>
          <a:stretch>
            <a:fillRect/>
          </a:stretch>
        </p:blipFill>
        <p:spPr>
          <a:xfrm>
            <a:off x="0" y="1302767"/>
            <a:ext cx="3962400" cy="3556000"/>
          </a:xfrm>
          <a:prstGeom prst="rect">
            <a:avLst/>
          </a:prstGeom>
        </p:spPr>
      </p:pic>
      <p:pic>
        <p:nvPicPr>
          <p:cNvPr id="9" name="Picture 8" descr="Cartoon of science vs society">
            <a:extLst>
              <a:ext uri="{FF2B5EF4-FFF2-40B4-BE49-F238E27FC236}">
                <a16:creationId xmlns:a16="http://schemas.microsoft.com/office/drawing/2014/main" id="{29F1157C-081E-3946-B8E1-55C69D980EC3}"/>
              </a:ext>
            </a:extLst>
          </p:cNvPr>
          <p:cNvPicPr>
            <a:picLocks noChangeAspect="1"/>
          </p:cNvPicPr>
          <p:nvPr/>
        </p:nvPicPr>
        <p:blipFill>
          <a:blip r:embed="rId4"/>
          <a:stretch>
            <a:fillRect/>
          </a:stretch>
        </p:blipFill>
        <p:spPr>
          <a:xfrm>
            <a:off x="3695674" y="2417268"/>
            <a:ext cx="4589227" cy="2753536"/>
          </a:xfrm>
          <a:prstGeom prst="rect">
            <a:avLst/>
          </a:prstGeom>
        </p:spPr>
      </p:pic>
      <p:pic>
        <p:nvPicPr>
          <p:cNvPr id="12" name="Picture 11" descr="Signposts with signs to past, present and future">
            <a:extLst>
              <a:ext uri="{FF2B5EF4-FFF2-40B4-BE49-F238E27FC236}">
                <a16:creationId xmlns:a16="http://schemas.microsoft.com/office/drawing/2014/main" id="{2ED3B4CD-8AA7-284E-910A-27271C4B623A}"/>
              </a:ext>
            </a:extLst>
          </p:cNvPr>
          <p:cNvPicPr>
            <a:picLocks noChangeAspect="1"/>
          </p:cNvPicPr>
          <p:nvPr/>
        </p:nvPicPr>
        <p:blipFill>
          <a:blip r:embed="rId5"/>
          <a:stretch>
            <a:fillRect/>
          </a:stretch>
        </p:blipFill>
        <p:spPr>
          <a:xfrm>
            <a:off x="8284901" y="4225885"/>
            <a:ext cx="3856620" cy="2632115"/>
          </a:xfrm>
          <a:prstGeom prst="rect">
            <a:avLst/>
          </a:prstGeom>
        </p:spPr>
      </p:pic>
      <p:cxnSp>
        <p:nvCxnSpPr>
          <p:cNvPr id="7" name="Straight Connector 6">
            <a:extLst>
              <a:ext uri="{FF2B5EF4-FFF2-40B4-BE49-F238E27FC236}">
                <a16:creationId xmlns:a16="http://schemas.microsoft.com/office/drawing/2014/main" id="{B4AA6820-5060-1A6E-9FBC-B88002E5D6A4}"/>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61685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6C5DF-E065-5F61-DEB5-7E52589245E3}"/>
              </a:ext>
            </a:extLst>
          </p:cNvPr>
          <p:cNvSpPr>
            <a:spLocks noGrp="1"/>
          </p:cNvSpPr>
          <p:nvPr>
            <p:ph type="title"/>
          </p:nvPr>
        </p:nvSpPr>
        <p:spPr>
          <a:xfrm>
            <a:off x="428625" y="343932"/>
            <a:ext cx="10515600" cy="1325563"/>
          </a:xfrm>
        </p:spPr>
        <p:txBody>
          <a:bodyPr>
            <a:normAutofit/>
          </a:bodyPr>
          <a:lstStyle/>
          <a:p>
            <a:pPr rtl="0" eaLnBrk="1" latinLnBrk="0" hangingPunct="1"/>
            <a:r>
              <a:rPr lang="en-GB" sz="3200" b="1" kern="1200" dirty="0">
                <a:solidFill>
                  <a:srgbClr val="000000"/>
                </a:solidFill>
                <a:effectLst/>
                <a:latin typeface="Avenir Book" panose="02000503020000020003" pitchFamily="2" charset="0"/>
                <a:ea typeface="+mn-ea"/>
                <a:cs typeface="+mn-cs"/>
              </a:rPr>
              <a:t>Challenges Beyond the Research Context</a:t>
            </a:r>
            <a:endParaRPr lang="en-NL" sz="3200" b="1" dirty="0">
              <a:effectLst/>
              <a:latin typeface="Avenir Book" panose="02000503020000020003" pitchFamily="2" charset="0"/>
            </a:endParaRPr>
          </a:p>
          <a:p>
            <a:endParaRPr lang="en-GB" sz="3200" b="1" dirty="0">
              <a:latin typeface="Avenir Book" panose="02000503020000020003" pitchFamily="2" charset="0"/>
            </a:endParaRPr>
          </a:p>
        </p:txBody>
      </p:sp>
      <p:sp>
        <p:nvSpPr>
          <p:cNvPr id="5" name="Rectangle 4"/>
          <p:cNvSpPr/>
          <p:nvPr/>
        </p:nvSpPr>
        <p:spPr>
          <a:xfrm>
            <a:off x="402575" y="1527969"/>
            <a:ext cx="10732786" cy="3888244"/>
          </a:xfrm>
          <a:prstGeom prst="rect">
            <a:avLst/>
          </a:prstGeom>
        </p:spPr>
        <p:txBody>
          <a:bodyPr wrap="square">
            <a:spAutoFit/>
          </a:bodyPr>
          <a:lstStyle/>
          <a:p>
            <a:pPr marL="342900" indent="-342900" algn="just">
              <a:buFont typeface="Arial" panose="020B0604020202020204" pitchFamily="34" charset="0"/>
              <a:buChar char="•"/>
            </a:pPr>
            <a:r>
              <a:rPr lang="en-US" sz="2000" dirty="0">
                <a:latin typeface="Avenir Book" panose="02000503020000020003" pitchFamily="2" charset="0"/>
              </a:rPr>
              <a:t>technology affects communication, collaboration and knowledge exchange within scientific, work and home settings</a:t>
            </a:r>
            <a:endParaRPr lang="en-US" sz="2000" baseline="-25000" dirty="0">
              <a:latin typeface="Avenir Book" panose="02000503020000020003" pitchFamily="2" charset="0"/>
            </a:endParaRPr>
          </a:p>
          <a:p>
            <a:pPr marL="342900" indent="-342900" algn="ctr">
              <a:buFont typeface="Arial" panose="020B0604020202020204" pitchFamily="34" charset="0"/>
              <a:buChar char="•"/>
            </a:pPr>
            <a:endParaRPr lang="en-US" sz="2000" baseline="-25000" dirty="0">
              <a:latin typeface="Avenir Book" panose="02000503020000020003" pitchFamily="2" charset="0"/>
            </a:endParaRPr>
          </a:p>
          <a:p>
            <a:pPr marL="342900" indent="-342900" algn="just">
              <a:buFont typeface="Arial" panose="020B0604020202020204" pitchFamily="34" charset="0"/>
              <a:buChar char="•"/>
            </a:pPr>
            <a:r>
              <a:rPr lang="en-GB" sz="2000" dirty="0">
                <a:latin typeface="Avenir Book" panose="02000503020000020003" pitchFamily="2" charset="0"/>
              </a:rPr>
              <a:t>need to help people to use those innovations </a:t>
            </a:r>
            <a:r>
              <a:rPr lang="en-GB" sz="2000" i="1" dirty="0">
                <a:latin typeface="Avenir Book" panose="02000503020000020003" pitchFamily="2" charset="0"/>
              </a:rPr>
              <a:t>more productively and safely</a:t>
            </a:r>
          </a:p>
          <a:p>
            <a:pPr algn="just"/>
            <a:endParaRPr lang="en-GB" sz="2000" dirty="0">
              <a:latin typeface="Avenir Book" panose="02000503020000020003" pitchFamily="2" charset="0"/>
            </a:endParaRPr>
          </a:p>
          <a:p>
            <a:pPr marL="342900" indent="-342900" algn="just">
              <a:buFont typeface="Arial" panose="020B0604020202020204" pitchFamily="34" charset="0"/>
              <a:buChar char="•"/>
            </a:pPr>
            <a:r>
              <a:rPr lang="en-AU" sz="2000" dirty="0">
                <a:latin typeface="Avenir Book" panose="02000503020000020003" pitchFamily="2" charset="0"/>
              </a:rPr>
              <a:t>need to improve ways in which new technologies can be designed and developed to be </a:t>
            </a:r>
            <a:r>
              <a:rPr lang="en-AU" sz="2000" i="1" dirty="0">
                <a:latin typeface="Avenir Book" panose="02000503020000020003" pitchFamily="2" charset="0"/>
              </a:rPr>
              <a:t>more responsive</a:t>
            </a:r>
            <a:r>
              <a:rPr lang="en-AU" sz="2000" dirty="0">
                <a:latin typeface="Avenir Book" panose="02000503020000020003" pitchFamily="2" charset="0"/>
              </a:rPr>
              <a:t> to societal acceptability and desirability</a:t>
            </a:r>
          </a:p>
          <a:p>
            <a:pPr algn="just"/>
            <a:endParaRPr lang="en-AU" sz="2000" dirty="0">
              <a:latin typeface="Avenir Book" panose="02000503020000020003" pitchFamily="2" charset="0"/>
            </a:endParaRPr>
          </a:p>
          <a:p>
            <a:pPr marL="342900" indent="-342900" algn="just">
              <a:buFont typeface="Arial" panose="020B0604020202020204" pitchFamily="34" charset="0"/>
              <a:buChar char="•"/>
            </a:pPr>
            <a:endParaRPr lang="en-AU" sz="2000" dirty="0">
              <a:latin typeface="Avenir Book" panose="02000503020000020003" pitchFamily="2" charset="0"/>
            </a:endParaRPr>
          </a:p>
          <a:p>
            <a:pPr algn="just"/>
            <a:r>
              <a:rPr lang="en-AU" sz="2000" i="1" dirty="0">
                <a:solidFill>
                  <a:srgbClr val="FF0000"/>
                </a:solidFill>
                <a:latin typeface="Avenir Book" panose="02000503020000020003" pitchFamily="2" charset="0"/>
              </a:rPr>
              <a:t>Not just about being open/closed. It’s about being </a:t>
            </a:r>
            <a:r>
              <a:rPr lang="en-AU" sz="2000" dirty="0">
                <a:solidFill>
                  <a:srgbClr val="FF0000"/>
                </a:solidFill>
                <a:latin typeface="Avenir Book" panose="02000503020000020003" pitchFamily="2" charset="0"/>
              </a:rPr>
              <a:t>intentionally open. </a:t>
            </a:r>
            <a:r>
              <a:rPr lang="en-AU" sz="2000" i="1" dirty="0">
                <a:solidFill>
                  <a:srgbClr val="FF0000"/>
                </a:solidFill>
                <a:latin typeface="Avenir Book" panose="02000503020000020003" pitchFamily="2" charset="0"/>
              </a:rPr>
              <a:t>How can we be sure that openness will lead to a better future?</a:t>
            </a:r>
          </a:p>
          <a:p>
            <a:pPr marL="302266" indent="-302266" algn="just">
              <a:buFont typeface="Arial" panose="020B0604020202020204" pitchFamily="34" charset="0"/>
              <a:buChar char="•"/>
            </a:pPr>
            <a:endParaRPr lang="en-AU" sz="2000" baseline="-25000" dirty="0">
              <a:latin typeface="Avenir Book" panose="02000503020000020003" pitchFamily="2" charset="0"/>
            </a:endParaRPr>
          </a:p>
          <a:p>
            <a:pPr algn="just"/>
            <a:endParaRPr lang="en-US" sz="2000" dirty="0">
              <a:latin typeface="Avenir Book" panose="02000503020000020003" pitchFamily="2" charset="0"/>
            </a:endParaRPr>
          </a:p>
        </p:txBody>
      </p:sp>
      <p:cxnSp>
        <p:nvCxnSpPr>
          <p:cNvPr id="8" name="Straight Connector 7">
            <a:extLst>
              <a:ext uri="{FF2B5EF4-FFF2-40B4-BE49-F238E27FC236}">
                <a16:creationId xmlns:a16="http://schemas.microsoft.com/office/drawing/2014/main" id="{F64C0454-277C-D0E5-09A6-55335A5C0CA5}"/>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34082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63D9D-6386-3807-AE53-4797DD7557E1}"/>
              </a:ext>
            </a:extLst>
          </p:cNvPr>
          <p:cNvSpPr>
            <a:spLocks noGrp="1"/>
          </p:cNvSpPr>
          <p:nvPr>
            <p:ph type="title"/>
          </p:nvPr>
        </p:nvSpPr>
        <p:spPr>
          <a:xfrm>
            <a:off x="402575" y="384367"/>
            <a:ext cx="11360800" cy="763600"/>
          </a:xfrm>
        </p:spPr>
        <p:txBody>
          <a:bodyPr>
            <a:normAutofit/>
          </a:bodyPr>
          <a:lstStyle/>
          <a:p>
            <a:r>
              <a:rPr lang="en-GB" sz="3200" b="1" dirty="0">
                <a:latin typeface="Avenir Book" panose="02000503020000020003" pitchFamily="2" charset="0"/>
              </a:rPr>
              <a:t>Dual-Use and Responsible Research and Innovation</a:t>
            </a:r>
          </a:p>
        </p:txBody>
      </p:sp>
      <p:cxnSp>
        <p:nvCxnSpPr>
          <p:cNvPr id="4" name="Straight Connector 3">
            <a:extLst>
              <a:ext uri="{FF2B5EF4-FFF2-40B4-BE49-F238E27FC236}">
                <a16:creationId xmlns:a16="http://schemas.microsoft.com/office/drawing/2014/main" id="{D750FB9B-69FC-0D34-6E96-B1B39F2DB87D}"/>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pic>
        <p:nvPicPr>
          <p:cNvPr id="8" name="Picture 7" descr="Word cloud highlighting the word dual-use">
            <a:extLst>
              <a:ext uri="{FF2B5EF4-FFF2-40B4-BE49-F238E27FC236}">
                <a16:creationId xmlns:a16="http://schemas.microsoft.com/office/drawing/2014/main" id="{F8C04523-367F-C637-07B3-DAD12A9B457F}"/>
              </a:ext>
            </a:extLst>
          </p:cNvPr>
          <p:cNvPicPr>
            <a:picLocks noChangeAspect="1"/>
          </p:cNvPicPr>
          <p:nvPr/>
        </p:nvPicPr>
        <p:blipFill>
          <a:blip r:embed="rId2"/>
          <a:stretch>
            <a:fillRect/>
          </a:stretch>
        </p:blipFill>
        <p:spPr>
          <a:xfrm>
            <a:off x="6096000" y="2075770"/>
            <a:ext cx="5157939" cy="2978367"/>
          </a:xfrm>
          <a:prstGeom prst="rect">
            <a:avLst/>
          </a:prstGeom>
        </p:spPr>
      </p:pic>
      <p:graphicFrame>
        <p:nvGraphicFramePr>
          <p:cNvPr id="9" name="Diagram 8">
            <a:extLst>
              <a:ext uri="{FF2B5EF4-FFF2-40B4-BE49-F238E27FC236}">
                <a16:creationId xmlns:a16="http://schemas.microsoft.com/office/drawing/2014/main" id="{A04CB8BB-48F9-C700-12DF-4A39D9FA89B4}"/>
              </a:ext>
            </a:extLst>
          </p:cNvPr>
          <p:cNvGraphicFramePr/>
          <p:nvPr>
            <p:extLst>
              <p:ext uri="{D42A27DB-BD31-4B8C-83A1-F6EECF244321}">
                <p14:modId xmlns:p14="http://schemas.microsoft.com/office/powerpoint/2010/main" val="582520951"/>
              </p:ext>
            </p:extLst>
          </p:nvPr>
        </p:nvGraphicFramePr>
        <p:xfrm>
          <a:off x="-1180408" y="1496755"/>
          <a:ext cx="7882313" cy="50852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TextBox 9">
            <a:extLst>
              <a:ext uri="{FF2B5EF4-FFF2-40B4-BE49-F238E27FC236}">
                <a16:creationId xmlns:a16="http://schemas.microsoft.com/office/drawing/2014/main" id="{BCF6C440-CC1F-B1FA-AF59-030F9A124735}"/>
              </a:ext>
            </a:extLst>
          </p:cNvPr>
          <p:cNvSpPr txBox="1"/>
          <p:nvPr/>
        </p:nvSpPr>
        <p:spPr>
          <a:xfrm>
            <a:off x="4991273" y="5606268"/>
            <a:ext cx="6772102" cy="975716"/>
          </a:xfrm>
          <a:prstGeom prst="rect">
            <a:avLst/>
          </a:prstGeom>
          <a:noFill/>
        </p:spPr>
        <p:txBody>
          <a:bodyPr wrap="square" rtlCol="0">
            <a:spAutoFit/>
          </a:bodyPr>
          <a:lstStyle/>
          <a:p>
            <a:pPr algn="ctr">
              <a:lnSpc>
                <a:spcPct val="150000"/>
              </a:lnSpc>
            </a:pPr>
            <a:r>
              <a:rPr lang="en-GB" sz="2000" dirty="0">
                <a:solidFill>
                  <a:srgbClr val="FF0000"/>
                </a:solidFill>
                <a:latin typeface="Avenir Book" panose="02000503020000020003" pitchFamily="2" charset="0"/>
              </a:rPr>
              <a:t>How can we be sure the technologies that we develop are contributing to societal good and won’t cause harm?</a:t>
            </a:r>
          </a:p>
        </p:txBody>
      </p:sp>
    </p:spTree>
    <p:extLst>
      <p:ext uri="{BB962C8B-B14F-4D97-AF65-F5344CB8AC3E}">
        <p14:creationId xmlns:p14="http://schemas.microsoft.com/office/powerpoint/2010/main" val="3062856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4355" y="258736"/>
            <a:ext cx="10515600" cy="952706"/>
          </a:xfrm>
        </p:spPr>
        <p:txBody>
          <a:bodyPr>
            <a:normAutofit/>
          </a:bodyPr>
          <a:lstStyle/>
          <a:p>
            <a:r>
              <a:rPr lang="en-GB" sz="3200" b="1" dirty="0">
                <a:latin typeface="Avenir Book" panose="02000503020000020003" pitchFamily="2" charset="0"/>
              </a:rPr>
              <a:t>Open Science</a:t>
            </a:r>
          </a:p>
        </p:txBody>
      </p:sp>
      <p:sp>
        <p:nvSpPr>
          <p:cNvPr id="3" name="Content Placeholder 2"/>
          <p:cNvSpPr>
            <a:spLocks noGrp="1"/>
          </p:cNvSpPr>
          <p:nvPr>
            <p:ph idx="1"/>
          </p:nvPr>
        </p:nvSpPr>
        <p:spPr>
          <a:xfrm>
            <a:off x="428625" y="1416169"/>
            <a:ext cx="10515600" cy="5312176"/>
          </a:xfrm>
        </p:spPr>
        <p:txBody>
          <a:bodyPr>
            <a:normAutofit/>
          </a:bodyPr>
          <a:lstStyle/>
          <a:p>
            <a:pPr algn="just">
              <a:lnSpc>
                <a:spcPct val="150000"/>
              </a:lnSpc>
            </a:pPr>
            <a:r>
              <a:rPr lang="en-US" sz="2000" b="1" dirty="0">
                <a:latin typeface="Avenir Book" panose="02000503020000020003" pitchFamily="2" charset="0"/>
              </a:rPr>
              <a:t>The products of scientific research should be freely available to everyone to use and republish as  they wish, without restrictions from copyright, patents or other mechanisms of control</a:t>
            </a:r>
          </a:p>
          <a:p>
            <a:pPr algn="just">
              <a:lnSpc>
                <a:spcPct val="150000"/>
              </a:lnSpc>
            </a:pPr>
            <a:endParaRPr lang="en-US" sz="2000" b="1" dirty="0">
              <a:latin typeface="Avenir Book" panose="02000503020000020003" pitchFamily="2" charset="0"/>
            </a:endParaRPr>
          </a:p>
          <a:p>
            <a:pPr lvl="1">
              <a:lnSpc>
                <a:spcPct val="150000"/>
              </a:lnSpc>
            </a:pPr>
            <a:r>
              <a:rPr lang="en-GB" sz="2000" dirty="0">
                <a:latin typeface="Avenir Book" panose="02000503020000020003" pitchFamily="2" charset="0"/>
              </a:rPr>
              <a:t>Transparency in experimental methodology, observation, and collection of data</a:t>
            </a:r>
          </a:p>
          <a:p>
            <a:pPr lvl="1">
              <a:lnSpc>
                <a:spcPct val="150000"/>
              </a:lnSpc>
            </a:pPr>
            <a:r>
              <a:rPr lang="en-GB" sz="2000" dirty="0">
                <a:latin typeface="Avenir Book" panose="02000503020000020003" pitchFamily="2" charset="0"/>
              </a:rPr>
              <a:t>Public availability and reusability of scientific data </a:t>
            </a:r>
          </a:p>
          <a:p>
            <a:pPr lvl="1">
              <a:lnSpc>
                <a:spcPct val="150000"/>
              </a:lnSpc>
            </a:pPr>
            <a:r>
              <a:rPr lang="en-GB" sz="2000" dirty="0">
                <a:latin typeface="Avenir Book" panose="02000503020000020003" pitchFamily="2" charset="0"/>
              </a:rPr>
              <a:t>Public accessibility and transparency of scientific communication </a:t>
            </a:r>
          </a:p>
          <a:p>
            <a:pPr lvl="1">
              <a:lnSpc>
                <a:spcPct val="150000"/>
              </a:lnSpc>
            </a:pPr>
            <a:r>
              <a:rPr lang="en-GB" sz="2000" dirty="0">
                <a:latin typeface="Avenir Book" panose="02000503020000020003" pitchFamily="2" charset="0"/>
              </a:rPr>
              <a:t>Using web-based tools to facilitate scientific collaboration </a:t>
            </a:r>
            <a:endParaRPr lang="en-US" sz="2000" b="1" dirty="0">
              <a:latin typeface="Avenir Book" panose="02000503020000020003" pitchFamily="2" charset="0"/>
            </a:endParaRPr>
          </a:p>
          <a:p>
            <a:endParaRPr lang="en-GB" sz="2000" dirty="0">
              <a:latin typeface="Avenir Book" panose="02000503020000020003" pitchFamily="2" charset="0"/>
            </a:endParaRPr>
          </a:p>
        </p:txBody>
      </p:sp>
      <p:cxnSp>
        <p:nvCxnSpPr>
          <p:cNvPr id="6" name="Straight Connector 5">
            <a:extLst>
              <a:ext uri="{FF2B5EF4-FFF2-40B4-BE49-F238E27FC236}">
                <a16:creationId xmlns:a16="http://schemas.microsoft.com/office/drawing/2014/main" id="{882BEC33-17CC-5B14-0E86-7F1DB3F9AD1B}"/>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56572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9C585-56E8-66F4-29BB-A08C60A8CA94}"/>
              </a:ext>
            </a:extLst>
          </p:cNvPr>
          <p:cNvSpPr>
            <a:spLocks noGrp="1"/>
          </p:cNvSpPr>
          <p:nvPr>
            <p:ph type="title"/>
          </p:nvPr>
        </p:nvSpPr>
        <p:spPr>
          <a:xfrm>
            <a:off x="415600" y="384367"/>
            <a:ext cx="11360800" cy="763600"/>
          </a:xfrm>
        </p:spPr>
        <p:txBody>
          <a:bodyPr>
            <a:normAutofit/>
          </a:bodyPr>
          <a:lstStyle/>
          <a:p>
            <a:r>
              <a:rPr lang="en-GB" sz="3200" b="1" dirty="0">
                <a:latin typeface="Avenir Book" panose="02000503020000020003" pitchFamily="2" charset="0"/>
              </a:rPr>
              <a:t>Societally Responsible and Inclusive Technologies</a:t>
            </a:r>
          </a:p>
        </p:txBody>
      </p:sp>
      <p:sp>
        <p:nvSpPr>
          <p:cNvPr id="3" name="Text Placeholder 2">
            <a:extLst>
              <a:ext uri="{FF2B5EF4-FFF2-40B4-BE49-F238E27FC236}">
                <a16:creationId xmlns:a16="http://schemas.microsoft.com/office/drawing/2014/main" id="{49DA7313-A352-0B0F-8D65-2C605933A76B}"/>
              </a:ext>
            </a:extLst>
          </p:cNvPr>
          <p:cNvSpPr>
            <a:spLocks noGrp="1"/>
          </p:cNvSpPr>
          <p:nvPr>
            <p:ph type="body" idx="1"/>
          </p:nvPr>
        </p:nvSpPr>
        <p:spPr>
          <a:xfrm>
            <a:off x="415600" y="1536633"/>
            <a:ext cx="11360800" cy="4937000"/>
          </a:xfrm>
        </p:spPr>
        <p:txBody>
          <a:bodyPr>
            <a:normAutofit/>
          </a:bodyPr>
          <a:lstStyle/>
          <a:p>
            <a:pPr>
              <a:lnSpc>
                <a:spcPct val="150000"/>
              </a:lnSpc>
            </a:pPr>
            <a:r>
              <a:rPr lang="en-GB" sz="2000" dirty="0">
                <a:solidFill>
                  <a:schemeClr val="tx1"/>
                </a:solidFill>
                <a:latin typeface="Avenir Book" panose="02000503020000020003" pitchFamily="2" charset="0"/>
              </a:rPr>
              <a:t>We all have a responsibility to ensure that the technologies that are being developed are the technologies we want as a society</a:t>
            </a:r>
          </a:p>
          <a:p>
            <a:pPr>
              <a:lnSpc>
                <a:spcPct val="150000"/>
              </a:lnSpc>
            </a:pPr>
            <a:r>
              <a:rPr lang="en-GB" sz="2000" dirty="0">
                <a:solidFill>
                  <a:schemeClr val="tx1"/>
                </a:solidFill>
                <a:latin typeface="Avenir Book" panose="02000503020000020003" pitchFamily="2" charset="0"/>
              </a:rPr>
              <a:t>Any technology should:</a:t>
            </a:r>
          </a:p>
          <a:p>
            <a:pPr lvl="1">
              <a:lnSpc>
                <a:spcPct val="150000"/>
              </a:lnSpc>
            </a:pPr>
            <a:r>
              <a:rPr lang="en-GB" sz="1800" dirty="0">
                <a:solidFill>
                  <a:schemeClr val="tx1"/>
                </a:solidFill>
                <a:latin typeface="Avenir Book" panose="02000503020000020003" pitchFamily="2" charset="0"/>
              </a:rPr>
              <a:t>Not increase the marginalization of certain members of society</a:t>
            </a:r>
          </a:p>
          <a:p>
            <a:pPr lvl="1">
              <a:lnSpc>
                <a:spcPct val="150000"/>
              </a:lnSpc>
            </a:pPr>
            <a:r>
              <a:rPr lang="en-GB" sz="1800" dirty="0">
                <a:solidFill>
                  <a:schemeClr val="tx1"/>
                </a:solidFill>
                <a:latin typeface="Avenir Book" panose="02000503020000020003" pitchFamily="2" charset="0"/>
              </a:rPr>
              <a:t>Appropriately reflect society as a whole</a:t>
            </a:r>
          </a:p>
          <a:p>
            <a:pPr lvl="1">
              <a:lnSpc>
                <a:spcPct val="150000"/>
              </a:lnSpc>
            </a:pPr>
            <a:r>
              <a:rPr lang="en-GB" sz="1800" dirty="0">
                <a:solidFill>
                  <a:schemeClr val="tx1"/>
                </a:solidFill>
                <a:latin typeface="Avenir Book" panose="02000503020000020003" pitchFamily="2" charset="0"/>
              </a:rPr>
              <a:t>Be accessible to members of the society to facilitate informed decision-making</a:t>
            </a:r>
          </a:p>
          <a:p>
            <a:pPr lvl="1">
              <a:lnSpc>
                <a:spcPct val="150000"/>
              </a:lnSpc>
            </a:pPr>
            <a:r>
              <a:rPr lang="en-GB" sz="1800" dirty="0">
                <a:solidFill>
                  <a:schemeClr val="tx1"/>
                </a:solidFill>
                <a:latin typeface="Avenir Book" panose="02000503020000020003" pitchFamily="2" charset="0"/>
              </a:rPr>
              <a:t>Uphold the values and morals of society</a:t>
            </a:r>
          </a:p>
          <a:p>
            <a:pPr>
              <a:lnSpc>
                <a:spcPct val="150000"/>
              </a:lnSpc>
            </a:pPr>
            <a:endParaRPr lang="en-GB" sz="2000" dirty="0">
              <a:solidFill>
                <a:schemeClr val="tx1"/>
              </a:solidFill>
              <a:latin typeface="Avenir Book" panose="02000503020000020003" pitchFamily="2" charset="0"/>
            </a:endParaRPr>
          </a:p>
          <a:p>
            <a:endParaRPr lang="en-GB" sz="2000" dirty="0"/>
          </a:p>
        </p:txBody>
      </p:sp>
      <p:cxnSp>
        <p:nvCxnSpPr>
          <p:cNvPr id="4" name="Straight Connector 3">
            <a:extLst>
              <a:ext uri="{FF2B5EF4-FFF2-40B4-BE49-F238E27FC236}">
                <a16:creationId xmlns:a16="http://schemas.microsoft.com/office/drawing/2014/main" id="{4FEE1484-469D-1EB9-FFE6-2FC3CFEB977D}"/>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94848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0AF5A-C8AA-71C1-D1D0-84CB6DDCB3E4}"/>
              </a:ext>
            </a:extLst>
          </p:cNvPr>
          <p:cNvSpPr>
            <a:spLocks noGrp="1"/>
          </p:cNvSpPr>
          <p:nvPr>
            <p:ph type="title"/>
          </p:nvPr>
        </p:nvSpPr>
        <p:spPr>
          <a:xfrm>
            <a:off x="415600" y="384367"/>
            <a:ext cx="11360800" cy="763600"/>
          </a:xfrm>
        </p:spPr>
        <p:txBody>
          <a:bodyPr>
            <a:normAutofit/>
          </a:bodyPr>
          <a:lstStyle/>
          <a:p>
            <a:r>
              <a:rPr lang="en-GB" sz="3200" b="1" dirty="0">
                <a:latin typeface="Avenir Book" panose="02000503020000020003" pitchFamily="2" charset="0"/>
              </a:rPr>
              <a:t>RRI and Digital Technologies</a:t>
            </a:r>
          </a:p>
        </p:txBody>
      </p:sp>
      <p:sp>
        <p:nvSpPr>
          <p:cNvPr id="3" name="Text Placeholder 2">
            <a:extLst>
              <a:ext uri="{FF2B5EF4-FFF2-40B4-BE49-F238E27FC236}">
                <a16:creationId xmlns:a16="http://schemas.microsoft.com/office/drawing/2014/main" id="{DED63C3F-E622-E76E-F533-0E0FA9AB04BC}"/>
              </a:ext>
            </a:extLst>
          </p:cNvPr>
          <p:cNvSpPr>
            <a:spLocks noGrp="1"/>
          </p:cNvSpPr>
          <p:nvPr>
            <p:ph type="body" idx="1"/>
          </p:nvPr>
        </p:nvSpPr>
        <p:spPr>
          <a:xfrm>
            <a:off x="415600" y="1536632"/>
            <a:ext cx="11360800" cy="5173883"/>
          </a:xfrm>
        </p:spPr>
        <p:txBody>
          <a:bodyPr>
            <a:normAutofit/>
          </a:bodyPr>
          <a:lstStyle/>
          <a:p>
            <a:pPr>
              <a:lnSpc>
                <a:spcPct val="150000"/>
              </a:lnSpc>
            </a:pPr>
            <a:r>
              <a:rPr lang="en-GB" sz="2000" dirty="0">
                <a:solidFill>
                  <a:schemeClr val="tx1"/>
                </a:solidFill>
                <a:latin typeface="Avenir Book" panose="02000503020000020003" pitchFamily="2" charset="0"/>
              </a:rPr>
              <a:t>Key to understanding responsible technologies is recognizing the </a:t>
            </a:r>
            <a:r>
              <a:rPr lang="en-GB" sz="2000" i="1" dirty="0">
                <a:solidFill>
                  <a:schemeClr val="tx1"/>
                </a:solidFill>
                <a:latin typeface="Avenir Book" panose="02000503020000020003" pitchFamily="2" charset="0"/>
              </a:rPr>
              <a:t>human involvement </a:t>
            </a:r>
            <a:r>
              <a:rPr lang="en-GB" sz="2000" dirty="0">
                <a:solidFill>
                  <a:schemeClr val="tx1"/>
                </a:solidFill>
                <a:latin typeface="Avenir Book" panose="02000503020000020003" pitchFamily="2" charset="0"/>
              </a:rPr>
              <a:t>in the development procedure</a:t>
            </a:r>
          </a:p>
          <a:p>
            <a:pPr lvl="1">
              <a:lnSpc>
                <a:spcPct val="150000"/>
              </a:lnSpc>
            </a:pPr>
            <a:r>
              <a:rPr lang="en-GB" sz="1467" dirty="0">
                <a:solidFill>
                  <a:schemeClr val="tx1"/>
                </a:solidFill>
                <a:latin typeface="Avenir Book" panose="02000503020000020003" pitchFamily="2" charset="0"/>
              </a:rPr>
              <a:t>Make decisions about what data to select</a:t>
            </a:r>
          </a:p>
          <a:p>
            <a:pPr lvl="1">
              <a:lnSpc>
                <a:spcPct val="150000"/>
              </a:lnSpc>
            </a:pPr>
            <a:r>
              <a:rPr lang="en-GB" sz="1467" dirty="0">
                <a:solidFill>
                  <a:schemeClr val="tx1"/>
                </a:solidFill>
                <a:latin typeface="Avenir Book" panose="02000503020000020003" pitchFamily="2" charset="0"/>
              </a:rPr>
              <a:t>Design algorithms to achieve desired computation results</a:t>
            </a:r>
          </a:p>
          <a:p>
            <a:pPr lvl="1">
              <a:lnSpc>
                <a:spcPct val="150000"/>
              </a:lnSpc>
            </a:pPr>
            <a:r>
              <a:rPr lang="en-GB" sz="1467" dirty="0">
                <a:solidFill>
                  <a:schemeClr val="tx1"/>
                </a:solidFill>
                <a:latin typeface="Avenir Book" panose="02000503020000020003" pitchFamily="2" charset="0"/>
              </a:rPr>
              <a:t>Design interfaces for users</a:t>
            </a:r>
          </a:p>
          <a:p>
            <a:pPr>
              <a:lnSpc>
                <a:spcPct val="150000"/>
              </a:lnSpc>
            </a:pPr>
            <a:r>
              <a:rPr lang="en-GB" sz="2000" dirty="0">
                <a:solidFill>
                  <a:schemeClr val="tx1"/>
                </a:solidFill>
                <a:latin typeface="Avenir Book" panose="02000503020000020003" pitchFamily="2" charset="0"/>
              </a:rPr>
              <a:t>Everyone holds a world view that shapes how they understand the world</a:t>
            </a:r>
          </a:p>
          <a:p>
            <a:pPr>
              <a:lnSpc>
                <a:spcPct val="150000"/>
              </a:lnSpc>
            </a:pPr>
            <a:r>
              <a:rPr lang="en-GB" sz="2000" dirty="0">
                <a:solidFill>
                  <a:schemeClr val="tx1"/>
                </a:solidFill>
                <a:latin typeface="Avenir Book" panose="02000503020000020003" pitchFamily="2" charset="0"/>
              </a:rPr>
              <a:t>This can lead to accidental or intentional inclusions of bias into the design of technologies</a:t>
            </a:r>
          </a:p>
          <a:p>
            <a:pPr>
              <a:lnSpc>
                <a:spcPct val="150000"/>
              </a:lnSpc>
            </a:pPr>
            <a:endParaRPr lang="en-GB" sz="2000" dirty="0">
              <a:solidFill>
                <a:schemeClr val="tx1"/>
              </a:solidFill>
              <a:latin typeface="Avenir Book" panose="02000503020000020003" pitchFamily="2" charset="0"/>
            </a:endParaRPr>
          </a:p>
        </p:txBody>
      </p:sp>
      <p:cxnSp>
        <p:nvCxnSpPr>
          <p:cNvPr id="4" name="Straight Connector 3">
            <a:extLst>
              <a:ext uri="{FF2B5EF4-FFF2-40B4-BE49-F238E27FC236}">
                <a16:creationId xmlns:a16="http://schemas.microsoft.com/office/drawing/2014/main" id="{0C8B3990-BE56-7822-BC6C-C51AB38FC97A}"/>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1484499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28625" y="1483112"/>
            <a:ext cx="10722595" cy="5374887"/>
          </a:xfrm>
        </p:spPr>
        <p:txBody>
          <a:bodyPr>
            <a:normAutofit/>
          </a:bodyPr>
          <a:lstStyle/>
          <a:p>
            <a:pPr marL="0" indent="0" defTabSz="967252">
              <a:lnSpc>
                <a:spcPct val="150000"/>
              </a:lnSpc>
              <a:spcBef>
                <a:spcPts val="0"/>
              </a:spcBef>
              <a:spcAft>
                <a:spcPts val="0"/>
              </a:spcAft>
              <a:buNone/>
              <a:defRPr/>
            </a:pPr>
            <a:r>
              <a:rPr lang="en-US" sz="2000" b="1" dirty="0">
                <a:latin typeface="Avenir Book" panose="02000503020000020003" pitchFamily="2" charset="0"/>
              </a:rPr>
              <a:t>Bias </a:t>
            </a:r>
          </a:p>
          <a:p>
            <a:pPr marL="0" indent="0" defTabSz="967252">
              <a:lnSpc>
                <a:spcPct val="150000"/>
              </a:lnSpc>
              <a:spcBef>
                <a:spcPts val="0"/>
              </a:spcBef>
              <a:spcAft>
                <a:spcPts val="0"/>
              </a:spcAft>
              <a:buNone/>
              <a:defRPr/>
            </a:pPr>
            <a:r>
              <a:rPr lang="en-US" sz="2000" dirty="0">
                <a:latin typeface="Avenir Book" panose="02000503020000020003" pitchFamily="2" charset="0"/>
              </a:rPr>
              <a:t>Inclination or prejudice for or against one person or group, especially in a way considered to be unfair. </a:t>
            </a:r>
          </a:p>
          <a:p>
            <a:pPr marL="0" indent="0" algn="just" defTabSz="967252">
              <a:lnSpc>
                <a:spcPct val="150000"/>
              </a:lnSpc>
              <a:spcBef>
                <a:spcPts val="0"/>
              </a:spcBef>
              <a:buNone/>
            </a:pPr>
            <a:r>
              <a:rPr lang="en-US" sz="2000" b="1" dirty="0">
                <a:latin typeface="Avenir Book" panose="02000503020000020003" pitchFamily="2" charset="0"/>
              </a:rPr>
              <a:t>Discrimination </a:t>
            </a:r>
          </a:p>
          <a:p>
            <a:pPr marL="0" indent="0" algn="just" defTabSz="967252">
              <a:lnSpc>
                <a:spcPct val="150000"/>
              </a:lnSpc>
              <a:spcBef>
                <a:spcPts val="0"/>
              </a:spcBef>
              <a:buNone/>
            </a:pPr>
            <a:r>
              <a:rPr lang="en-US" sz="2000" dirty="0">
                <a:latin typeface="Avenir Book" panose="02000503020000020003" pitchFamily="2" charset="0"/>
              </a:rPr>
              <a:t>Unequal treatment of persons on the basis of ‘protected characteristics’ such as race, sexual identity etc.</a:t>
            </a:r>
          </a:p>
          <a:p>
            <a:pPr marL="0" indent="0" defTabSz="967252">
              <a:lnSpc>
                <a:spcPct val="150000"/>
              </a:lnSpc>
              <a:spcBef>
                <a:spcPts val="0"/>
              </a:spcBef>
              <a:spcAft>
                <a:spcPts val="0"/>
              </a:spcAft>
              <a:buNone/>
              <a:defRPr/>
            </a:pPr>
            <a:r>
              <a:rPr lang="en-US" sz="2000" b="1" dirty="0">
                <a:latin typeface="Avenir Book" panose="02000503020000020003" pitchFamily="2" charset="0"/>
              </a:rPr>
              <a:t>Bias in algorithms</a:t>
            </a:r>
          </a:p>
          <a:p>
            <a:pPr marL="0" indent="0" algn="just" defTabSz="967252">
              <a:lnSpc>
                <a:spcPct val="150000"/>
              </a:lnSpc>
              <a:spcBef>
                <a:spcPts val="0"/>
              </a:spcBef>
              <a:spcAft>
                <a:spcPts val="0"/>
              </a:spcAft>
              <a:buNone/>
              <a:defRPr/>
            </a:pPr>
            <a:r>
              <a:rPr lang="en-US" sz="2000" dirty="0">
                <a:latin typeface="Avenir Book" panose="02000503020000020003" pitchFamily="2" charset="0"/>
              </a:rPr>
              <a:t>Unjustified and/or unintended deviation in the distribution of algorithm outputs, with respect to one or more of its parameter dimensions </a:t>
            </a:r>
          </a:p>
          <a:p>
            <a:pPr marL="0" indent="0" algn="just" defTabSz="967252">
              <a:lnSpc>
                <a:spcPct val="150000"/>
              </a:lnSpc>
              <a:spcBef>
                <a:spcPts val="0"/>
              </a:spcBef>
              <a:buNone/>
            </a:pPr>
            <a:endParaRPr lang="en-US" sz="2000" dirty="0">
              <a:latin typeface="Avenir Book" panose="02000503020000020003" pitchFamily="2" charset="0"/>
            </a:endParaRPr>
          </a:p>
        </p:txBody>
      </p:sp>
      <p:cxnSp>
        <p:nvCxnSpPr>
          <p:cNvPr id="6" name="Straight Connector 5">
            <a:extLst>
              <a:ext uri="{FF2B5EF4-FFF2-40B4-BE49-F238E27FC236}">
                <a16:creationId xmlns:a16="http://schemas.microsoft.com/office/drawing/2014/main" id="{FEF70D12-81F5-450E-8A52-39A37E5D3898}"/>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5FB0BB6B-6C9C-F8A7-D382-F6A82C749041}"/>
              </a:ext>
            </a:extLst>
          </p:cNvPr>
          <p:cNvSpPr>
            <a:spLocks noGrp="1"/>
          </p:cNvSpPr>
          <p:nvPr>
            <p:ph type="title"/>
          </p:nvPr>
        </p:nvSpPr>
        <p:spPr>
          <a:xfrm>
            <a:off x="428625" y="0"/>
            <a:ext cx="10515600" cy="1325563"/>
          </a:xfrm>
        </p:spPr>
        <p:txBody>
          <a:bodyPr/>
          <a:lstStyle/>
          <a:p>
            <a:r>
              <a:rPr lang="en-GB" sz="3200" b="1" kern="1200" dirty="0">
                <a:solidFill>
                  <a:srgbClr val="000000"/>
                </a:solidFill>
                <a:effectLst/>
                <a:latin typeface="Avenir Book" panose="02000503020000020003" pitchFamily="2" charset="0"/>
                <a:ea typeface="+mn-ea"/>
                <a:cs typeface="+mn-cs"/>
              </a:rPr>
              <a:t>Bias</a:t>
            </a:r>
            <a:r>
              <a:rPr lang="en-GB" dirty="0"/>
              <a:t> </a:t>
            </a:r>
          </a:p>
        </p:txBody>
      </p:sp>
    </p:spTree>
    <p:extLst>
      <p:ext uri="{BB962C8B-B14F-4D97-AF65-F5344CB8AC3E}">
        <p14:creationId xmlns:p14="http://schemas.microsoft.com/office/powerpoint/2010/main" val="238637982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0CA52-DF63-D7F0-11EB-E57DC70387AB}"/>
              </a:ext>
            </a:extLst>
          </p:cNvPr>
          <p:cNvSpPr>
            <a:spLocks noGrp="1"/>
          </p:cNvSpPr>
          <p:nvPr>
            <p:ph type="title"/>
          </p:nvPr>
        </p:nvSpPr>
        <p:spPr>
          <a:xfrm>
            <a:off x="402575" y="384367"/>
            <a:ext cx="11360800" cy="763600"/>
          </a:xfrm>
        </p:spPr>
        <p:txBody>
          <a:bodyPr>
            <a:normAutofit/>
          </a:bodyPr>
          <a:lstStyle/>
          <a:p>
            <a:r>
              <a:rPr lang="en-GB" sz="3200" b="1" dirty="0">
                <a:latin typeface="Avenir Book" panose="02000503020000020003" pitchFamily="2" charset="0"/>
              </a:rPr>
              <a:t>Causing Harm Through Bias and Discrimination</a:t>
            </a:r>
          </a:p>
        </p:txBody>
      </p:sp>
      <p:sp>
        <p:nvSpPr>
          <p:cNvPr id="3" name="Text Placeholder 2">
            <a:extLst>
              <a:ext uri="{FF2B5EF4-FFF2-40B4-BE49-F238E27FC236}">
                <a16:creationId xmlns:a16="http://schemas.microsoft.com/office/drawing/2014/main" id="{8B8A5F1F-A988-532D-CB8B-5AE6CBF1D178}"/>
              </a:ext>
            </a:extLst>
          </p:cNvPr>
          <p:cNvSpPr>
            <a:spLocks noGrp="1"/>
          </p:cNvSpPr>
          <p:nvPr>
            <p:ph type="body" idx="1"/>
          </p:nvPr>
        </p:nvSpPr>
        <p:spPr/>
        <p:txBody>
          <a:bodyPr>
            <a:normAutofit/>
          </a:bodyPr>
          <a:lstStyle/>
          <a:p>
            <a:pPr>
              <a:lnSpc>
                <a:spcPct val="150000"/>
              </a:lnSpc>
            </a:pPr>
            <a:r>
              <a:rPr lang="en-GB" sz="2000" dirty="0">
                <a:solidFill>
                  <a:schemeClr val="tx1"/>
                </a:solidFill>
                <a:latin typeface="Avenir Book" panose="02000503020000020003" pitchFamily="2" charset="0"/>
              </a:rPr>
              <a:t>The data that you select in your analyses can produce </a:t>
            </a:r>
            <a:r>
              <a:rPr lang="en-GB" sz="2000" u="sng" dirty="0">
                <a:solidFill>
                  <a:schemeClr val="tx1"/>
                </a:solidFill>
                <a:latin typeface="Avenir Book" panose="02000503020000020003" pitchFamily="2" charset="0"/>
              </a:rPr>
              <a:t>biases</a:t>
            </a:r>
          </a:p>
          <a:p>
            <a:pPr>
              <a:lnSpc>
                <a:spcPct val="150000"/>
              </a:lnSpc>
            </a:pPr>
            <a:r>
              <a:rPr lang="en-GB" sz="2000" dirty="0">
                <a:solidFill>
                  <a:schemeClr val="tx1"/>
                </a:solidFill>
                <a:latin typeface="Avenir Book" panose="02000503020000020003" pitchFamily="2" charset="0"/>
              </a:rPr>
              <a:t>The algorithms that you design can perpetuate biases and </a:t>
            </a:r>
            <a:r>
              <a:rPr lang="en-GB" sz="2000" u="sng" dirty="0">
                <a:solidFill>
                  <a:schemeClr val="tx1"/>
                </a:solidFill>
                <a:latin typeface="Avenir Book" panose="02000503020000020003" pitchFamily="2" charset="0"/>
              </a:rPr>
              <a:t>stereotypes</a:t>
            </a:r>
          </a:p>
          <a:p>
            <a:pPr>
              <a:lnSpc>
                <a:spcPct val="150000"/>
              </a:lnSpc>
            </a:pPr>
            <a:r>
              <a:rPr lang="en-GB" sz="2000" dirty="0">
                <a:solidFill>
                  <a:schemeClr val="tx1"/>
                </a:solidFill>
                <a:latin typeface="Avenir Book" panose="02000503020000020003" pitchFamily="2" charset="0"/>
              </a:rPr>
              <a:t>The websites, platforms, sharing pathways that you design, endorse or populate can perpetuate </a:t>
            </a:r>
            <a:r>
              <a:rPr lang="en-GB" sz="2000" u="sng" dirty="0">
                <a:solidFill>
                  <a:schemeClr val="tx1"/>
                </a:solidFill>
                <a:latin typeface="Avenir Book" panose="02000503020000020003" pitchFamily="2" charset="0"/>
              </a:rPr>
              <a:t>discrimination</a:t>
            </a:r>
          </a:p>
          <a:p>
            <a:pPr>
              <a:lnSpc>
                <a:spcPct val="150000"/>
              </a:lnSpc>
            </a:pPr>
            <a:r>
              <a:rPr lang="en-GB" sz="2000" dirty="0">
                <a:solidFill>
                  <a:schemeClr val="tx1"/>
                </a:solidFill>
                <a:latin typeface="Avenir Book" panose="02000503020000020003" pitchFamily="2" charset="0"/>
              </a:rPr>
              <a:t>The data you generate can be re-used, re-combined, re-purposed in unexpected ways</a:t>
            </a:r>
          </a:p>
          <a:p>
            <a:pPr marL="152396" indent="0">
              <a:lnSpc>
                <a:spcPct val="150000"/>
              </a:lnSpc>
              <a:buNone/>
            </a:pPr>
            <a:endParaRPr lang="nl-NL" sz="2000" dirty="0">
              <a:solidFill>
                <a:schemeClr val="tx1"/>
              </a:solidFill>
              <a:latin typeface="Avenir Book" panose="02000503020000020003" pitchFamily="2" charset="0"/>
            </a:endParaRPr>
          </a:p>
          <a:p>
            <a:pPr>
              <a:lnSpc>
                <a:spcPct val="150000"/>
              </a:lnSpc>
            </a:pPr>
            <a:r>
              <a:rPr lang="en-GB" sz="2000" dirty="0">
                <a:solidFill>
                  <a:schemeClr val="tx1"/>
                </a:solidFill>
                <a:latin typeface="Avenir Book" panose="02000503020000020003" pitchFamily="2" charset="0"/>
              </a:rPr>
              <a:t>This can lead to technologies that </a:t>
            </a:r>
            <a:r>
              <a:rPr lang="en-GB" sz="2000" i="1" dirty="0">
                <a:solidFill>
                  <a:schemeClr val="tx1"/>
                </a:solidFill>
                <a:latin typeface="Avenir Book" panose="02000503020000020003" pitchFamily="2" charset="0"/>
              </a:rPr>
              <a:t>harm </a:t>
            </a:r>
            <a:r>
              <a:rPr lang="en-GB" sz="2000" dirty="0">
                <a:solidFill>
                  <a:schemeClr val="tx1"/>
                </a:solidFill>
                <a:latin typeface="Avenir Book" panose="02000503020000020003" pitchFamily="2" charset="0"/>
              </a:rPr>
              <a:t>the societies that they are supposed to be helping</a:t>
            </a:r>
          </a:p>
          <a:p>
            <a:endParaRPr lang="en-GB" sz="2000" dirty="0"/>
          </a:p>
        </p:txBody>
      </p:sp>
      <p:cxnSp>
        <p:nvCxnSpPr>
          <p:cNvPr id="4" name="Straight Connector 3">
            <a:extLst>
              <a:ext uri="{FF2B5EF4-FFF2-40B4-BE49-F238E27FC236}">
                <a16:creationId xmlns:a16="http://schemas.microsoft.com/office/drawing/2014/main" id="{5C949441-48EF-0498-B052-AAF40166131C}"/>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526473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80B66E3-61E9-E743-99F4-555D70930FDD}"/>
              </a:ext>
            </a:extLst>
          </p:cNvPr>
          <p:cNvSpPr>
            <a:spLocks noGrp="1"/>
          </p:cNvSpPr>
          <p:nvPr>
            <p:ph type="title"/>
          </p:nvPr>
        </p:nvSpPr>
        <p:spPr>
          <a:xfrm>
            <a:off x="428625" y="405347"/>
            <a:ext cx="11763374" cy="631429"/>
          </a:xfrm>
        </p:spPr>
        <p:txBody>
          <a:bodyPr>
            <a:noAutofit/>
          </a:bodyPr>
          <a:lstStyle/>
          <a:p>
            <a:r>
              <a:rPr lang="en-GB" sz="3200" b="1" dirty="0">
                <a:latin typeface="Avenir Book" panose="02000503020000020003" pitchFamily="2" charset="0"/>
              </a:rPr>
              <a:t>Value </a:t>
            </a:r>
            <a:r>
              <a:rPr lang="en-GB" sz="3200" b="1" dirty="0" err="1">
                <a:latin typeface="Avenir Book" panose="02000503020000020003" pitchFamily="2" charset="0"/>
              </a:rPr>
              <a:t>Ladened</a:t>
            </a:r>
            <a:r>
              <a:rPr lang="en-GB" sz="3200" b="1" dirty="0">
                <a:latin typeface="Avenir Book" panose="02000503020000020003" pitchFamily="2" charset="0"/>
              </a:rPr>
              <a:t> Nature of Algorithmic Design</a:t>
            </a:r>
          </a:p>
        </p:txBody>
      </p:sp>
      <p:sp>
        <p:nvSpPr>
          <p:cNvPr id="3" name="Content Placeholder 2"/>
          <p:cNvSpPr>
            <a:spLocks noGrp="1"/>
          </p:cNvSpPr>
          <p:nvPr>
            <p:ph sz="half" idx="1"/>
          </p:nvPr>
        </p:nvSpPr>
        <p:spPr>
          <a:xfrm>
            <a:off x="428626" y="1608082"/>
            <a:ext cx="10967920" cy="5424729"/>
          </a:xfrm>
        </p:spPr>
        <p:txBody>
          <a:bodyPr>
            <a:normAutofit/>
          </a:bodyPr>
          <a:lstStyle/>
          <a:p>
            <a:pPr marL="0" indent="0">
              <a:buNone/>
            </a:pPr>
            <a:endParaRPr lang="en-US" sz="2000" dirty="0">
              <a:latin typeface="Avenir Book" panose="02000503020000020003" pitchFamily="2" charset="0"/>
            </a:endParaRPr>
          </a:p>
          <a:p>
            <a:pPr marL="0" indent="0" algn="ctr">
              <a:lnSpc>
                <a:spcPct val="150000"/>
              </a:lnSpc>
              <a:buNone/>
            </a:pPr>
            <a:r>
              <a:rPr lang="en-US" sz="2000" dirty="0">
                <a:solidFill>
                  <a:schemeClr val="tx1"/>
                </a:solidFill>
                <a:latin typeface="Avenir Book" panose="02000503020000020003" pitchFamily="2" charset="0"/>
              </a:rPr>
              <a:t>“Algorithms are inescapably value-laden. Operational parameters are </a:t>
            </a:r>
            <a:r>
              <a:rPr lang="en-US" sz="2000" u="sng" dirty="0">
                <a:solidFill>
                  <a:schemeClr val="tx1"/>
                </a:solidFill>
                <a:latin typeface="Avenir Book" panose="02000503020000020003" pitchFamily="2" charset="0"/>
              </a:rPr>
              <a:t>specified by developers </a:t>
            </a:r>
            <a:r>
              <a:rPr lang="en-US" sz="2000" dirty="0">
                <a:solidFill>
                  <a:schemeClr val="tx1"/>
                </a:solidFill>
                <a:latin typeface="Avenir Book" panose="02000503020000020003" pitchFamily="2" charset="0"/>
              </a:rPr>
              <a:t>and </a:t>
            </a:r>
            <a:r>
              <a:rPr lang="en-US" sz="2000" u="sng" dirty="0">
                <a:solidFill>
                  <a:schemeClr val="tx1"/>
                </a:solidFill>
                <a:latin typeface="Avenir Book" panose="02000503020000020003" pitchFamily="2" charset="0"/>
              </a:rPr>
              <a:t>configured by users</a:t>
            </a:r>
            <a:r>
              <a:rPr lang="en-US" sz="2000" dirty="0">
                <a:solidFill>
                  <a:schemeClr val="tx1"/>
                </a:solidFill>
                <a:latin typeface="Avenir Book" panose="02000503020000020003" pitchFamily="2" charset="0"/>
              </a:rPr>
              <a:t> with </a:t>
            </a:r>
            <a:r>
              <a:rPr lang="en-US" sz="2000" u="sng" dirty="0">
                <a:solidFill>
                  <a:schemeClr val="tx1"/>
                </a:solidFill>
                <a:latin typeface="Avenir Book" panose="02000503020000020003" pitchFamily="2" charset="0"/>
              </a:rPr>
              <a:t>desired outcomes </a:t>
            </a:r>
            <a:r>
              <a:rPr lang="en-US" sz="2000" dirty="0">
                <a:solidFill>
                  <a:schemeClr val="tx1"/>
                </a:solidFill>
                <a:latin typeface="Avenir Book" panose="02000503020000020003" pitchFamily="2" charset="0"/>
              </a:rPr>
              <a:t>in mind that privilege some values and interests over others</a:t>
            </a:r>
            <a:r>
              <a:rPr lang="en-US" sz="2000" dirty="0">
                <a:solidFill>
                  <a:srgbClr val="FF0000"/>
                </a:solidFill>
                <a:latin typeface="Avenir Book" panose="02000503020000020003" pitchFamily="2" charset="0"/>
              </a:rPr>
              <a:t>…[O]</a:t>
            </a:r>
            <a:r>
              <a:rPr lang="en-US" sz="2000" dirty="0" err="1">
                <a:solidFill>
                  <a:srgbClr val="FF0000"/>
                </a:solidFill>
                <a:latin typeface="Avenir Book" panose="02000503020000020003" pitchFamily="2" charset="0"/>
              </a:rPr>
              <a:t>peration</a:t>
            </a:r>
            <a:r>
              <a:rPr lang="en-US" sz="2000" dirty="0">
                <a:solidFill>
                  <a:srgbClr val="FF0000"/>
                </a:solidFill>
                <a:latin typeface="Avenir Book" panose="02000503020000020003" pitchFamily="2" charset="0"/>
              </a:rPr>
              <a:t> within accepted parameters does not guarantee ethically acceptable </a:t>
            </a:r>
            <a:r>
              <a:rPr lang="en-US" sz="2000" dirty="0" err="1">
                <a:solidFill>
                  <a:srgbClr val="FF0000"/>
                </a:solidFill>
                <a:latin typeface="Avenir Book" panose="02000503020000020003" pitchFamily="2" charset="0"/>
              </a:rPr>
              <a:t>behaviour</a:t>
            </a:r>
            <a:r>
              <a:rPr lang="en-US" sz="2000" dirty="0">
                <a:solidFill>
                  <a:srgbClr val="FF0000"/>
                </a:solidFill>
                <a:latin typeface="Avenir Book" panose="02000503020000020003" pitchFamily="2" charset="0"/>
              </a:rPr>
              <a:t>… </a:t>
            </a:r>
            <a:r>
              <a:rPr lang="en-US" sz="2000" dirty="0">
                <a:solidFill>
                  <a:schemeClr val="tx1"/>
                </a:solidFill>
                <a:latin typeface="Avenir Book" panose="02000503020000020003" pitchFamily="2" charset="0"/>
              </a:rPr>
              <a:t>for example, profiling algorithms that discriminate against </a:t>
            </a:r>
            <a:r>
              <a:rPr lang="en-US" sz="2000" dirty="0" err="1">
                <a:solidFill>
                  <a:schemeClr val="tx1"/>
                </a:solidFill>
                <a:latin typeface="Avenir Book" panose="02000503020000020003" pitchFamily="2" charset="0"/>
              </a:rPr>
              <a:t>marginalised</a:t>
            </a:r>
            <a:r>
              <a:rPr lang="en-US" sz="2000" dirty="0">
                <a:solidFill>
                  <a:schemeClr val="tx1"/>
                </a:solidFill>
                <a:latin typeface="Avenir Book" panose="02000503020000020003" pitchFamily="2" charset="0"/>
              </a:rPr>
              <a:t> populations”</a:t>
            </a:r>
          </a:p>
          <a:p>
            <a:pPr marL="0" indent="0" algn="ctr">
              <a:lnSpc>
                <a:spcPct val="150000"/>
              </a:lnSpc>
              <a:buNone/>
            </a:pPr>
            <a:r>
              <a:rPr lang="en-US" sz="2000" dirty="0">
                <a:solidFill>
                  <a:schemeClr val="tx1"/>
                </a:solidFill>
                <a:latin typeface="Avenir Book" panose="02000503020000020003" pitchFamily="2" charset="0"/>
              </a:rPr>
              <a:t> (Mittelstadt, </a:t>
            </a:r>
            <a:r>
              <a:rPr lang="en-US" sz="2000" dirty="0" err="1">
                <a:solidFill>
                  <a:schemeClr val="tx1"/>
                </a:solidFill>
                <a:latin typeface="Avenir Book" panose="02000503020000020003" pitchFamily="2" charset="0"/>
              </a:rPr>
              <a:t>Allo</a:t>
            </a:r>
            <a:r>
              <a:rPr lang="en-US" sz="2000" dirty="0">
                <a:solidFill>
                  <a:schemeClr val="tx1"/>
                </a:solidFill>
                <a:latin typeface="Avenir Book" panose="02000503020000020003" pitchFamily="2" charset="0"/>
              </a:rPr>
              <a:t>, Taddeo, Wachter, Floridi, 2016)</a:t>
            </a:r>
          </a:p>
          <a:p>
            <a:pPr marL="0" indent="0" algn="just">
              <a:lnSpc>
                <a:spcPct val="150000"/>
              </a:lnSpc>
              <a:buNone/>
            </a:pPr>
            <a:br>
              <a:rPr lang="en-GB" sz="2000" dirty="0">
                <a:latin typeface="Avenir Book" panose="02000503020000020003" pitchFamily="2" charset="0"/>
              </a:rPr>
            </a:br>
            <a:endParaRPr lang="en-US" sz="2000" dirty="0">
              <a:solidFill>
                <a:schemeClr val="tx1"/>
              </a:solidFill>
              <a:latin typeface="Avenir Book" panose="02000503020000020003" pitchFamily="2" charset="0"/>
            </a:endParaRPr>
          </a:p>
        </p:txBody>
      </p:sp>
      <p:cxnSp>
        <p:nvCxnSpPr>
          <p:cNvPr id="6" name="Straight Connector 5">
            <a:extLst>
              <a:ext uri="{FF2B5EF4-FFF2-40B4-BE49-F238E27FC236}">
                <a16:creationId xmlns:a16="http://schemas.microsoft.com/office/drawing/2014/main" id="{2056D919-3FB8-5E23-538B-94144925AD4C}"/>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629264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22734-40C7-041D-7180-7D02C318D3DC}"/>
              </a:ext>
            </a:extLst>
          </p:cNvPr>
          <p:cNvSpPr>
            <a:spLocks noGrp="1"/>
          </p:cNvSpPr>
          <p:nvPr>
            <p:ph type="title"/>
          </p:nvPr>
        </p:nvSpPr>
        <p:spPr>
          <a:xfrm>
            <a:off x="402575" y="433029"/>
            <a:ext cx="11360800" cy="763600"/>
          </a:xfrm>
        </p:spPr>
        <p:txBody>
          <a:bodyPr>
            <a:normAutofit/>
          </a:bodyPr>
          <a:lstStyle/>
          <a:p>
            <a:r>
              <a:rPr lang="en-GB" sz="3200" b="1" dirty="0">
                <a:latin typeface="Avenir Book" panose="02000503020000020003" pitchFamily="2" charset="0"/>
              </a:rPr>
              <a:t>Unethical Algorithms</a:t>
            </a:r>
          </a:p>
        </p:txBody>
      </p:sp>
      <p:sp>
        <p:nvSpPr>
          <p:cNvPr id="3" name="Text Placeholder 2">
            <a:extLst>
              <a:ext uri="{FF2B5EF4-FFF2-40B4-BE49-F238E27FC236}">
                <a16:creationId xmlns:a16="http://schemas.microsoft.com/office/drawing/2014/main" id="{374DD2E0-E1A9-2029-FC3D-83CB2EBC50E9}"/>
              </a:ext>
            </a:extLst>
          </p:cNvPr>
          <p:cNvSpPr>
            <a:spLocks noGrp="1"/>
          </p:cNvSpPr>
          <p:nvPr>
            <p:ph type="body" idx="1"/>
          </p:nvPr>
        </p:nvSpPr>
        <p:spPr/>
        <p:txBody>
          <a:bodyPr>
            <a:normAutofit/>
          </a:bodyPr>
          <a:lstStyle/>
          <a:p>
            <a:pPr>
              <a:lnSpc>
                <a:spcPct val="150000"/>
              </a:lnSpc>
            </a:pPr>
            <a:r>
              <a:rPr lang="en-US" sz="2000" dirty="0">
                <a:solidFill>
                  <a:schemeClr val="tx1"/>
                </a:solidFill>
                <a:latin typeface="Avenir Book" panose="02000503020000020003" pitchFamily="2" charset="0"/>
              </a:rPr>
              <a:t>What are developers assuming about the world when they design digital technologies?</a:t>
            </a:r>
          </a:p>
          <a:p>
            <a:pPr>
              <a:lnSpc>
                <a:spcPct val="150000"/>
              </a:lnSpc>
            </a:pPr>
            <a:r>
              <a:rPr lang="en-US" sz="2000" dirty="0">
                <a:solidFill>
                  <a:schemeClr val="tx1"/>
                </a:solidFill>
                <a:latin typeface="Avenir Book" panose="02000503020000020003" pitchFamily="2" charset="0"/>
              </a:rPr>
              <a:t>What real world implications are there when we ignore these assumptions?</a:t>
            </a:r>
            <a:endParaRPr lang="en-GB" sz="2000" dirty="0">
              <a:solidFill>
                <a:schemeClr val="tx1"/>
              </a:solidFill>
            </a:endParaRPr>
          </a:p>
        </p:txBody>
      </p:sp>
      <p:pic>
        <p:nvPicPr>
          <p:cNvPr id="5" name="Picture 4" descr="Screen shot of report stating that women are less likely to be shown ads for high-paid jobs on Google">
            <a:extLst>
              <a:ext uri="{FF2B5EF4-FFF2-40B4-BE49-F238E27FC236}">
                <a16:creationId xmlns:a16="http://schemas.microsoft.com/office/drawing/2014/main" id="{6CE0EA7B-9099-3432-D85D-F374B9CE9366}"/>
              </a:ext>
            </a:extLst>
          </p:cNvPr>
          <p:cNvPicPr>
            <a:picLocks noChangeAspect="1"/>
          </p:cNvPicPr>
          <p:nvPr/>
        </p:nvPicPr>
        <p:blipFill>
          <a:blip r:embed="rId2"/>
          <a:stretch>
            <a:fillRect/>
          </a:stretch>
        </p:blipFill>
        <p:spPr>
          <a:xfrm>
            <a:off x="6082975" y="2964001"/>
            <a:ext cx="3551409" cy="2717799"/>
          </a:xfrm>
          <a:prstGeom prst="rect">
            <a:avLst/>
          </a:prstGeom>
          <a:ln>
            <a:solidFill>
              <a:schemeClr val="tx1"/>
            </a:solidFill>
          </a:ln>
        </p:spPr>
      </p:pic>
      <p:pic>
        <p:nvPicPr>
          <p:cNvPr id="7" name="Picture 6" descr="Screen shot of a report where unprofessional hairstyles show black hairstyles and professional hairstyles show white hairstyles">
            <a:extLst>
              <a:ext uri="{FF2B5EF4-FFF2-40B4-BE49-F238E27FC236}">
                <a16:creationId xmlns:a16="http://schemas.microsoft.com/office/drawing/2014/main" id="{818215A0-3705-4168-E9CD-7849B0CC8822}"/>
              </a:ext>
            </a:extLst>
          </p:cNvPr>
          <p:cNvPicPr>
            <a:picLocks noChangeAspect="1"/>
          </p:cNvPicPr>
          <p:nvPr/>
        </p:nvPicPr>
        <p:blipFill>
          <a:blip r:embed="rId3"/>
          <a:stretch>
            <a:fillRect/>
          </a:stretch>
        </p:blipFill>
        <p:spPr>
          <a:xfrm>
            <a:off x="1575465" y="2964001"/>
            <a:ext cx="3136900" cy="2717800"/>
          </a:xfrm>
          <a:prstGeom prst="rect">
            <a:avLst/>
          </a:prstGeom>
        </p:spPr>
      </p:pic>
      <p:cxnSp>
        <p:nvCxnSpPr>
          <p:cNvPr id="8" name="Straight Connector 7">
            <a:extLst>
              <a:ext uri="{FF2B5EF4-FFF2-40B4-BE49-F238E27FC236}">
                <a16:creationId xmlns:a16="http://schemas.microsoft.com/office/drawing/2014/main" id="{A8C8D8AE-9923-1A0B-F860-3AFE4D4EEC4C}"/>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429129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16FB8-2808-1757-B840-E3E12CA628C9}"/>
              </a:ext>
            </a:extLst>
          </p:cNvPr>
          <p:cNvSpPr>
            <a:spLocks noGrp="1"/>
          </p:cNvSpPr>
          <p:nvPr>
            <p:ph type="title"/>
          </p:nvPr>
        </p:nvSpPr>
        <p:spPr>
          <a:xfrm>
            <a:off x="553316" y="-315715"/>
            <a:ext cx="10515600" cy="631429"/>
          </a:xfrm>
        </p:spPr>
        <p:txBody>
          <a:bodyPr>
            <a:noAutofit/>
          </a:bodyPr>
          <a:lstStyle/>
          <a:p>
            <a:r>
              <a:rPr lang="en-GB" b="1" dirty="0">
                <a:solidFill>
                  <a:schemeClr val="bg1"/>
                </a:solidFill>
                <a:latin typeface="Avenir Book" panose="02000503020000020003" pitchFamily="2" charset="0"/>
              </a:rPr>
              <a:t>Example 1: Algorithmic decisions on bail</a:t>
            </a:r>
          </a:p>
        </p:txBody>
      </p:sp>
      <p:pic>
        <p:nvPicPr>
          <p:cNvPr id="6" name="Picture 5" descr="Image of screen shot of article with title: courts risk algorithms to set bail: a step towards a more just system&quot; and &quot;machine bias: there's software used across the country to predict future criminals. And it's biased against blacks&quot;">
            <a:extLst>
              <a:ext uri="{FF2B5EF4-FFF2-40B4-BE49-F238E27FC236}">
                <a16:creationId xmlns:a16="http://schemas.microsoft.com/office/drawing/2014/main" id="{FC4FF728-E3B4-E248-9D41-6187EA5E8D16}"/>
              </a:ext>
            </a:extLst>
          </p:cNvPr>
          <p:cNvPicPr>
            <a:picLocks noChangeAspect="1"/>
          </p:cNvPicPr>
          <p:nvPr/>
        </p:nvPicPr>
        <p:blipFill>
          <a:blip r:embed="rId3"/>
          <a:stretch>
            <a:fillRect/>
          </a:stretch>
        </p:blipFill>
        <p:spPr>
          <a:xfrm>
            <a:off x="9944" y="0"/>
            <a:ext cx="12172111" cy="6858000"/>
          </a:xfrm>
          <a:prstGeom prst="rect">
            <a:avLst/>
          </a:prstGeom>
        </p:spPr>
      </p:pic>
      <p:cxnSp>
        <p:nvCxnSpPr>
          <p:cNvPr id="3" name="Straight Connector 2">
            <a:extLst>
              <a:ext uri="{FF2B5EF4-FFF2-40B4-BE49-F238E27FC236}">
                <a16:creationId xmlns:a16="http://schemas.microsoft.com/office/drawing/2014/main" id="{5804DAB6-F1ED-ABD0-4F94-F4843E276A37}"/>
              </a:ext>
              <a:ext uri="{C183D7F6-B498-43B3-948B-1728B52AA6E4}">
                <adec:decorative xmlns:adec="http://schemas.microsoft.com/office/drawing/2017/decorative" val="1"/>
              </a:ext>
            </a:extLst>
          </p:cNvPr>
          <p:cNvCxnSpPr>
            <a:cxnSpLocks/>
          </p:cNvCxnSpPr>
          <p:nvPr/>
        </p:nvCxnSpPr>
        <p:spPr>
          <a:xfrm>
            <a:off x="4203290" y="1050958"/>
            <a:ext cx="7988710"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71A0977B-49F1-5B4C-D4DD-F6DC857787C0}"/>
              </a:ext>
              <a:ext uri="{C183D7F6-B498-43B3-948B-1728B52AA6E4}">
                <adec:decorative xmlns:adec="http://schemas.microsoft.com/office/drawing/2017/decorative" val="1"/>
              </a:ext>
            </a:extLst>
          </p:cNvPr>
          <p:cNvCxnSpPr>
            <a:cxnSpLocks/>
          </p:cNvCxnSpPr>
          <p:nvPr/>
        </p:nvCxnSpPr>
        <p:spPr>
          <a:xfrm>
            <a:off x="316839" y="5775357"/>
            <a:ext cx="7706284"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109771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D3F1B-0F7F-6240-A0B9-8FED722803A2}"/>
              </a:ext>
            </a:extLst>
          </p:cNvPr>
          <p:cNvSpPr>
            <a:spLocks noGrp="1"/>
          </p:cNvSpPr>
          <p:nvPr>
            <p:ph type="title"/>
          </p:nvPr>
        </p:nvSpPr>
        <p:spPr>
          <a:xfrm>
            <a:off x="428625" y="392923"/>
            <a:ext cx="10515600" cy="666261"/>
          </a:xfrm>
        </p:spPr>
        <p:txBody>
          <a:bodyPr>
            <a:noAutofit/>
          </a:bodyPr>
          <a:lstStyle/>
          <a:p>
            <a:r>
              <a:rPr lang="en-GB" sz="3200" b="1" dirty="0">
                <a:latin typeface="Avenir Book" panose="02000503020000020003" pitchFamily="2" charset="0"/>
              </a:rPr>
              <a:t>Eliminating Human Bias?</a:t>
            </a:r>
          </a:p>
        </p:txBody>
      </p:sp>
      <p:sp>
        <p:nvSpPr>
          <p:cNvPr id="3" name="Content Placeholder 2">
            <a:extLst>
              <a:ext uri="{FF2B5EF4-FFF2-40B4-BE49-F238E27FC236}">
                <a16:creationId xmlns:a16="http://schemas.microsoft.com/office/drawing/2014/main" id="{1B54D31E-241A-224F-953D-E2D1D493E97A}"/>
              </a:ext>
            </a:extLst>
          </p:cNvPr>
          <p:cNvSpPr>
            <a:spLocks noGrp="1"/>
          </p:cNvSpPr>
          <p:nvPr>
            <p:ph sz="half" idx="1"/>
          </p:nvPr>
        </p:nvSpPr>
        <p:spPr>
          <a:xfrm>
            <a:off x="522515" y="1436915"/>
            <a:ext cx="10751368" cy="4740048"/>
          </a:xfrm>
        </p:spPr>
        <p:txBody>
          <a:bodyPr>
            <a:normAutofit/>
          </a:bodyPr>
          <a:lstStyle/>
          <a:p>
            <a:pPr>
              <a:lnSpc>
                <a:spcPct val="150000"/>
              </a:lnSpc>
            </a:pPr>
            <a:r>
              <a:rPr lang="en-GB" sz="2000" dirty="0">
                <a:latin typeface="Avenir Book" panose="02000503020000020003" pitchFamily="2" charset="0"/>
              </a:rPr>
              <a:t>In the early 2000s the US criminal justice system began using risk assessments to assist decision-making</a:t>
            </a:r>
          </a:p>
          <a:p>
            <a:pPr>
              <a:lnSpc>
                <a:spcPct val="150000"/>
              </a:lnSpc>
            </a:pPr>
            <a:r>
              <a:rPr lang="en-GB" sz="2000" dirty="0">
                <a:latin typeface="Avenir Book" panose="02000503020000020003" pitchFamily="2" charset="0"/>
              </a:rPr>
              <a:t>Software was supposed to overcome human bias of bail committees</a:t>
            </a:r>
          </a:p>
          <a:p>
            <a:pPr>
              <a:lnSpc>
                <a:spcPct val="150000"/>
              </a:lnSpc>
            </a:pPr>
            <a:r>
              <a:rPr lang="en-GB" sz="2000" dirty="0">
                <a:latin typeface="Avenir Book" panose="02000503020000020003" pitchFamily="2" charset="0"/>
              </a:rPr>
              <a:t>Assessments based on algorithmic calculations to predict, for instance, how likely an individual is to re-offend or fail to attend court for sentencing. </a:t>
            </a:r>
          </a:p>
          <a:p>
            <a:pPr>
              <a:lnSpc>
                <a:spcPct val="150000"/>
              </a:lnSpc>
            </a:pPr>
            <a:r>
              <a:rPr lang="en-GB" sz="2000" dirty="0">
                <a:latin typeface="Avenir Book" panose="02000503020000020003" pitchFamily="2" charset="0"/>
              </a:rPr>
              <a:t>Used to determine whether an individual should be granted bail or how long their sentence should be</a:t>
            </a:r>
          </a:p>
          <a:p>
            <a:pPr>
              <a:lnSpc>
                <a:spcPct val="150000"/>
              </a:lnSpc>
            </a:pPr>
            <a:r>
              <a:rPr lang="en-GB" sz="2000" dirty="0">
                <a:latin typeface="Avenir Book" panose="02000503020000020003" pitchFamily="2" charset="0"/>
              </a:rPr>
              <a:t>‘Low risk’ offenders given shorter sentences and perhaps even kept out of jail entirely. </a:t>
            </a:r>
          </a:p>
        </p:txBody>
      </p:sp>
      <p:cxnSp>
        <p:nvCxnSpPr>
          <p:cNvPr id="6" name="Straight Connector 5">
            <a:extLst>
              <a:ext uri="{FF2B5EF4-FFF2-40B4-BE49-F238E27FC236}">
                <a16:creationId xmlns:a16="http://schemas.microsoft.com/office/drawing/2014/main" id="{F0092644-131F-28A2-7F6D-EB70E809BFA5}"/>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895257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289A6-75B3-D44B-99F6-61455C88E73A}"/>
              </a:ext>
            </a:extLst>
          </p:cNvPr>
          <p:cNvSpPr>
            <a:spLocks noGrp="1"/>
          </p:cNvSpPr>
          <p:nvPr>
            <p:ph type="title"/>
          </p:nvPr>
        </p:nvSpPr>
        <p:spPr>
          <a:xfrm>
            <a:off x="428625" y="365125"/>
            <a:ext cx="10515600" cy="694059"/>
          </a:xfrm>
        </p:spPr>
        <p:txBody>
          <a:bodyPr>
            <a:noAutofit/>
          </a:bodyPr>
          <a:lstStyle/>
          <a:p>
            <a:r>
              <a:rPr lang="en-GB" sz="3200" b="1" dirty="0">
                <a:latin typeface="Avenir Book" panose="02000503020000020003" pitchFamily="2" charset="0"/>
              </a:rPr>
              <a:t>Proprietary Software to Determine Risk?</a:t>
            </a:r>
          </a:p>
        </p:txBody>
      </p:sp>
      <p:sp>
        <p:nvSpPr>
          <p:cNvPr id="3" name="Content Placeholder 2">
            <a:extLst>
              <a:ext uri="{FF2B5EF4-FFF2-40B4-BE49-F238E27FC236}">
                <a16:creationId xmlns:a16="http://schemas.microsoft.com/office/drawing/2014/main" id="{52DB3958-0FB6-E74A-BD44-B5431016C647}"/>
              </a:ext>
            </a:extLst>
          </p:cNvPr>
          <p:cNvSpPr>
            <a:spLocks noGrp="1"/>
          </p:cNvSpPr>
          <p:nvPr>
            <p:ph sz="half" idx="1"/>
          </p:nvPr>
        </p:nvSpPr>
        <p:spPr>
          <a:xfrm>
            <a:off x="535577" y="1418898"/>
            <a:ext cx="10818223" cy="5177845"/>
          </a:xfrm>
        </p:spPr>
        <p:txBody>
          <a:bodyPr>
            <a:normAutofit/>
          </a:bodyPr>
          <a:lstStyle/>
          <a:p>
            <a:pPr>
              <a:lnSpc>
                <a:spcPct val="150000"/>
              </a:lnSpc>
            </a:pPr>
            <a:r>
              <a:rPr lang="en-GB" sz="2000" dirty="0">
                <a:latin typeface="Avenir Book" panose="02000503020000020003" pitchFamily="2" charset="0"/>
              </a:rPr>
              <a:t>Risk assessments are now used across a wide number of states at all stages of the legal process</a:t>
            </a:r>
          </a:p>
          <a:p>
            <a:pPr>
              <a:lnSpc>
                <a:spcPct val="150000"/>
              </a:lnSpc>
            </a:pPr>
            <a:r>
              <a:rPr lang="en-GB" sz="2000" dirty="0">
                <a:latin typeface="Avenir Book" panose="02000503020000020003" pitchFamily="2" charset="0"/>
              </a:rPr>
              <a:t>Software and scores provided by for-profit companies such as Northpointe</a:t>
            </a:r>
          </a:p>
          <a:p>
            <a:pPr lvl="1">
              <a:lnSpc>
                <a:spcPct val="150000"/>
              </a:lnSpc>
            </a:pPr>
            <a:r>
              <a:rPr lang="en-GB" sz="1800" dirty="0">
                <a:latin typeface="Avenir Book" panose="02000503020000020003" pitchFamily="2" charset="0"/>
              </a:rPr>
              <a:t>Scores derived from 137 questions, either answered by defendants or pulled from criminal records</a:t>
            </a:r>
          </a:p>
          <a:p>
            <a:pPr lvl="1">
              <a:lnSpc>
                <a:spcPct val="150000"/>
              </a:lnSpc>
            </a:pPr>
            <a:r>
              <a:rPr lang="en-GB" sz="1800" dirty="0">
                <a:latin typeface="Avenir Book" panose="02000503020000020003" pitchFamily="2" charset="0"/>
              </a:rPr>
              <a:t>Questions related to factors such as personal offender history, family offender history, drug taking amongst friends and personal views on offending. Race was not one of the questions.</a:t>
            </a:r>
          </a:p>
          <a:p>
            <a:pPr>
              <a:lnSpc>
                <a:spcPct val="150000"/>
              </a:lnSpc>
            </a:pPr>
            <a:r>
              <a:rPr lang="en-GB" sz="2000" dirty="0">
                <a:latin typeface="Avenir Book" panose="02000503020000020003" pitchFamily="2" charset="0"/>
              </a:rPr>
              <a:t>Criteria through which the scores are generated is proprietary to Northpointe and not released – </a:t>
            </a:r>
            <a:r>
              <a:rPr lang="en-GB" sz="2000" i="1" dirty="0">
                <a:latin typeface="Avenir Book" panose="02000503020000020003" pitchFamily="2" charset="0"/>
              </a:rPr>
              <a:t>no insight into how the algorithm generates risk assessment scores</a:t>
            </a:r>
          </a:p>
        </p:txBody>
      </p:sp>
      <p:cxnSp>
        <p:nvCxnSpPr>
          <p:cNvPr id="5" name="Straight Connector 4">
            <a:extLst>
              <a:ext uri="{FF2B5EF4-FFF2-40B4-BE49-F238E27FC236}">
                <a16:creationId xmlns:a16="http://schemas.microsoft.com/office/drawing/2014/main" id="{B39005AD-90E3-D54D-B860-FC2B6CCCFDAE}"/>
              </a:ext>
              <a:ext uri="{C183D7F6-B498-43B3-948B-1728B52AA6E4}">
                <adec:decorative xmlns:adec="http://schemas.microsoft.com/office/drawing/2017/decorative" val="1"/>
              </a:ext>
            </a:extLst>
          </p:cNvPr>
          <p:cNvCxnSpPr>
            <a:cxnSpLocks/>
          </p:cNvCxnSpPr>
          <p:nvPr/>
        </p:nvCxnSpPr>
        <p:spPr>
          <a:xfrm>
            <a:off x="428625" y="1059184"/>
            <a:ext cx="11712896"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5839002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0FCB6-153B-B731-A912-594EAD7F81D0}"/>
              </a:ext>
            </a:extLst>
          </p:cNvPr>
          <p:cNvSpPr>
            <a:spLocks noGrp="1"/>
          </p:cNvSpPr>
          <p:nvPr>
            <p:ph type="title"/>
          </p:nvPr>
        </p:nvSpPr>
        <p:spPr>
          <a:xfrm>
            <a:off x="428625" y="343932"/>
            <a:ext cx="10515600" cy="1325563"/>
          </a:xfrm>
        </p:spPr>
        <p:txBody>
          <a:bodyPr/>
          <a:lstStyle/>
          <a:p>
            <a:pPr rtl="0" eaLnBrk="1" latinLnBrk="0" hangingPunct="1"/>
            <a:r>
              <a:rPr lang="en-GB" sz="3200" b="1" kern="1200" dirty="0">
                <a:solidFill>
                  <a:srgbClr val="000000"/>
                </a:solidFill>
                <a:effectLst/>
                <a:latin typeface="Avenir Book" panose="02000503020000020003" pitchFamily="2" charset="0"/>
                <a:ea typeface="+mn-ea"/>
                <a:cs typeface="+mn-cs"/>
              </a:rPr>
              <a:t>Looking at the Data</a:t>
            </a:r>
            <a:endParaRPr lang="en-NL" dirty="0">
              <a:effectLst/>
              <a:latin typeface="Avenir Book" panose="02000503020000020003" pitchFamily="2" charset="0"/>
            </a:endParaRPr>
          </a:p>
          <a:p>
            <a:endParaRPr lang="en-GB" dirty="0">
              <a:latin typeface="Avenir Book" panose="02000503020000020003" pitchFamily="2" charset="0"/>
            </a:endParaRPr>
          </a:p>
        </p:txBody>
      </p:sp>
      <p:sp>
        <p:nvSpPr>
          <p:cNvPr id="3" name="Content Placeholder 2"/>
          <p:cNvSpPr>
            <a:spLocks noGrp="1"/>
          </p:cNvSpPr>
          <p:nvPr>
            <p:ph sz="half" idx="1"/>
          </p:nvPr>
        </p:nvSpPr>
        <p:spPr>
          <a:xfrm>
            <a:off x="428625" y="1478071"/>
            <a:ext cx="11334750" cy="5143446"/>
          </a:xfrm>
        </p:spPr>
        <p:txBody>
          <a:bodyPr>
            <a:normAutofit lnSpcReduction="10000"/>
          </a:bodyPr>
          <a:lstStyle/>
          <a:p>
            <a:pPr>
              <a:lnSpc>
                <a:spcPct val="150000"/>
              </a:lnSpc>
            </a:pPr>
            <a:r>
              <a:rPr lang="en-GB" sz="2000" b="1" dirty="0">
                <a:solidFill>
                  <a:srgbClr val="FF0000"/>
                </a:solidFill>
                <a:latin typeface="Avenir Book" panose="02000503020000020003" pitchFamily="2" charset="0"/>
              </a:rPr>
              <a:t>61%: </a:t>
            </a:r>
            <a:r>
              <a:rPr lang="en-GB" sz="2000" dirty="0">
                <a:latin typeface="Avenir Book" panose="02000503020000020003" pitchFamily="2" charset="0"/>
              </a:rPr>
              <a:t>individuals rated likely to reoffend being re-arrested (including misdemeanours such as driving with an expired license)</a:t>
            </a:r>
          </a:p>
          <a:p>
            <a:pPr>
              <a:lnSpc>
                <a:spcPct val="150000"/>
              </a:lnSpc>
            </a:pPr>
            <a:r>
              <a:rPr lang="en-GB" sz="2000" b="1" dirty="0">
                <a:solidFill>
                  <a:srgbClr val="FF0000"/>
                </a:solidFill>
                <a:latin typeface="Avenir Book" panose="02000503020000020003" pitchFamily="2" charset="0"/>
              </a:rPr>
              <a:t>20%: </a:t>
            </a:r>
            <a:r>
              <a:rPr lang="en-GB" sz="2000" dirty="0">
                <a:latin typeface="Avenir Book" panose="02000503020000020003" pitchFamily="2" charset="0"/>
              </a:rPr>
              <a:t>individuals rated likely to commit a violent crime actually doing so in the future </a:t>
            </a:r>
          </a:p>
          <a:p>
            <a:pPr>
              <a:lnSpc>
                <a:spcPct val="150000"/>
              </a:lnSpc>
            </a:pPr>
            <a:r>
              <a:rPr lang="en-GB" sz="2000" b="1" dirty="0">
                <a:solidFill>
                  <a:srgbClr val="FF0000"/>
                </a:solidFill>
                <a:latin typeface="Avenir Book" panose="02000503020000020003" pitchFamily="2" charset="0"/>
              </a:rPr>
              <a:t>2x: </a:t>
            </a:r>
            <a:r>
              <a:rPr lang="en-GB" sz="2000" dirty="0">
                <a:latin typeface="Avenir Book" panose="02000503020000020003" pitchFamily="2" charset="0"/>
              </a:rPr>
              <a:t>More black people were almost twice as likely to be falsely labelled as at risk of future offending than white people</a:t>
            </a:r>
            <a:endParaRPr lang="en-US" sz="2000" dirty="0">
              <a:latin typeface="Avenir Book" panose="02000503020000020003" pitchFamily="2" charset="0"/>
            </a:endParaRPr>
          </a:p>
          <a:p>
            <a:pPr lvl="0">
              <a:lnSpc>
                <a:spcPct val="150000"/>
              </a:lnSpc>
            </a:pPr>
            <a:r>
              <a:rPr lang="en-GB" sz="2000" b="1" dirty="0">
                <a:solidFill>
                  <a:srgbClr val="FF0000"/>
                </a:solidFill>
                <a:latin typeface="Avenir Book" panose="02000503020000020003" pitchFamily="2" charset="0"/>
              </a:rPr>
              <a:t>&lt;:</a:t>
            </a:r>
            <a:r>
              <a:rPr lang="en-GB" sz="2000" dirty="0">
                <a:latin typeface="Avenir Book" panose="02000503020000020003" pitchFamily="2" charset="0"/>
              </a:rPr>
              <a:t> More white people were mislabelled as low risk more often than black people; </a:t>
            </a:r>
            <a:endParaRPr lang="en-US" sz="2000" dirty="0">
              <a:latin typeface="Avenir Book" panose="02000503020000020003" pitchFamily="2" charset="0"/>
            </a:endParaRPr>
          </a:p>
          <a:p>
            <a:pPr lvl="0">
              <a:lnSpc>
                <a:spcPct val="150000"/>
              </a:lnSpc>
            </a:pPr>
            <a:r>
              <a:rPr lang="en-GB" sz="2000" dirty="0">
                <a:latin typeface="Avenir Book" panose="02000503020000020003" pitchFamily="2" charset="0"/>
              </a:rPr>
              <a:t>Even when statistical tests were run to isolate the effect of race from criminal history, recidivism, age and gender, black people were:</a:t>
            </a:r>
          </a:p>
          <a:p>
            <a:pPr lvl="1">
              <a:lnSpc>
                <a:spcPct val="150000"/>
              </a:lnSpc>
            </a:pPr>
            <a:r>
              <a:rPr lang="en-GB" sz="1800" b="1" dirty="0">
                <a:solidFill>
                  <a:srgbClr val="FF0000"/>
                </a:solidFill>
                <a:latin typeface="Avenir Book" panose="02000503020000020003" pitchFamily="2" charset="0"/>
              </a:rPr>
              <a:t>77% </a:t>
            </a:r>
            <a:r>
              <a:rPr lang="en-GB" sz="1800" dirty="0">
                <a:latin typeface="Avenir Book" panose="02000503020000020003" pitchFamily="2" charset="0"/>
              </a:rPr>
              <a:t>more likely to be labelled as at risk of committing a future violent crime than white people </a:t>
            </a:r>
          </a:p>
          <a:p>
            <a:pPr lvl="1">
              <a:lnSpc>
                <a:spcPct val="150000"/>
              </a:lnSpc>
            </a:pPr>
            <a:r>
              <a:rPr lang="en-GB" sz="1800" b="1" dirty="0">
                <a:solidFill>
                  <a:srgbClr val="FF0000"/>
                </a:solidFill>
                <a:latin typeface="Avenir Book" panose="02000503020000020003" pitchFamily="2" charset="0"/>
              </a:rPr>
              <a:t>45% </a:t>
            </a:r>
            <a:r>
              <a:rPr lang="en-GB" sz="1800" dirty="0">
                <a:latin typeface="Avenir Book" panose="02000503020000020003" pitchFamily="2" charset="0"/>
              </a:rPr>
              <a:t>more likely to be labelled as at risk of committing any kind of crime</a:t>
            </a:r>
            <a:endParaRPr lang="en-US" sz="1800" dirty="0">
              <a:latin typeface="Avenir Book" panose="02000503020000020003" pitchFamily="2" charset="0"/>
            </a:endParaRPr>
          </a:p>
        </p:txBody>
      </p:sp>
      <p:cxnSp>
        <p:nvCxnSpPr>
          <p:cNvPr id="6" name="Straight Connector 5">
            <a:extLst>
              <a:ext uri="{FF2B5EF4-FFF2-40B4-BE49-F238E27FC236}">
                <a16:creationId xmlns:a16="http://schemas.microsoft.com/office/drawing/2014/main" id="{15110523-C43E-71AC-57D3-1717059F571E}"/>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17759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1A3A327F-23D6-F34B-8274-D053E6646F84}"/>
              </a:ext>
            </a:extLst>
          </p:cNvPr>
          <p:cNvSpPr>
            <a:spLocks noGrp="1"/>
          </p:cNvSpPr>
          <p:nvPr>
            <p:ph type="title"/>
          </p:nvPr>
        </p:nvSpPr>
        <p:spPr>
          <a:xfrm>
            <a:off x="428625" y="190067"/>
            <a:ext cx="10880984" cy="908793"/>
          </a:xfrm>
        </p:spPr>
        <p:txBody>
          <a:bodyPr>
            <a:normAutofit/>
          </a:bodyPr>
          <a:lstStyle/>
          <a:p>
            <a:r>
              <a:rPr lang="en-GB" sz="3200" b="1" dirty="0">
                <a:latin typeface="Avenir Book" panose="02000503020000020003" pitchFamily="2" charset="0"/>
              </a:rPr>
              <a:t>Openness and Responsible Conduct of Research</a:t>
            </a:r>
          </a:p>
        </p:txBody>
      </p:sp>
      <p:pic>
        <p:nvPicPr>
          <p:cNvPr id="4" name="Picture 3" descr="Diagram illustrating topics within responsible conduct of research. These are research misconduct, protection of human subjects, data management practices, conflicts of interests and commitment, collaborative research, authorship and publications, peer review, and mentor and trainee relationships">
            <a:extLst>
              <a:ext uri="{FF2B5EF4-FFF2-40B4-BE49-F238E27FC236}">
                <a16:creationId xmlns:a16="http://schemas.microsoft.com/office/drawing/2014/main" id="{190124D0-A2A8-674E-8D4B-2522D8D9E8EA}"/>
              </a:ext>
            </a:extLst>
          </p:cNvPr>
          <p:cNvPicPr>
            <a:picLocks noChangeAspect="1"/>
          </p:cNvPicPr>
          <p:nvPr/>
        </p:nvPicPr>
        <p:blipFill>
          <a:blip r:embed="rId3"/>
          <a:stretch>
            <a:fillRect/>
          </a:stretch>
        </p:blipFill>
        <p:spPr>
          <a:xfrm>
            <a:off x="3618896" y="2051350"/>
            <a:ext cx="4665499" cy="4614116"/>
          </a:xfrm>
          <a:prstGeom prst="rect">
            <a:avLst/>
          </a:prstGeom>
        </p:spPr>
      </p:pic>
      <p:cxnSp>
        <p:nvCxnSpPr>
          <p:cNvPr id="5" name="Straight Arrow Connector 4" descr="Arrow">
            <a:extLst>
              <a:ext uri="{FF2B5EF4-FFF2-40B4-BE49-F238E27FC236}">
                <a16:creationId xmlns:a16="http://schemas.microsoft.com/office/drawing/2014/main" id="{24ED67F9-6CA6-F941-B4F4-7C1A7EB56112}"/>
              </a:ext>
            </a:extLst>
          </p:cNvPr>
          <p:cNvCxnSpPr>
            <a:cxnSpLocks/>
          </p:cNvCxnSpPr>
          <p:nvPr/>
        </p:nvCxnSpPr>
        <p:spPr>
          <a:xfrm flipH="1" flipV="1">
            <a:off x="2623279" y="4158791"/>
            <a:ext cx="995619" cy="24075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C3EF7C45-7328-9844-9C1C-0183257DBB12}"/>
              </a:ext>
            </a:extLst>
          </p:cNvPr>
          <p:cNvSpPr txBox="1"/>
          <p:nvPr/>
        </p:nvSpPr>
        <p:spPr>
          <a:xfrm>
            <a:off x="0" y="3252568"/>
            <a:ext cx="3154439" cy="1200329"/>
          </a:xfrm>
          <a:prstGeom prst="rect">
            <a:avLst/>
          </a:prstGeom>
          <a:noFill/>
        </p:spPr>
        <p:txBody>
          <a:bodyPr wrap="square" rtlCol="0">
            <a:spAutoFit/>
          </a:bodyPr>
          <a:lstStyle/>
          <a:p>
            <a:r>
              <a:rPr lang="en-GB" i="1" dirty="0">
                <a:latin typeface="Avenir Book" panose="02000503020000020003" pitchFamily="2" charset="0"/>
              </a:rPr>
              <a:t>Open Peer Review: </a:t>
            </a:r>
            <a:r>
              <a:rPr lang="en-GB" dirty="0">
                <a:latin typeface="Avenir Book" panose="02000503020000020003" pitchFamily="2" charset="0"/>
              </a:rPr>
              <a:t>Transparency in peer review leads to better dialogue and collegial behaviour</a:t>
            </a:r>
          </a:p>
        </p:txBody>
      </p:sp>
      <p:cxnSp>
        <p:nvCxnSpPr>
          <p:cNvPr id="7" name="Straight Arrow Connector 6" descr="Arrow">
            <a:extLst>
              <a:ext uri="{FF2B5EF4-FFF2-40B4-BE49-F238E27FC236}">
                <a16:creationId xmlns:a16="http://schemas.microsoft.com/office/drawing/2014/main" id="{0800F35B-3065-F744-8B02-07B5A881FDDB}"/>
              </a:ext>
            </a:extLst>
          </p:cNvPr>
          <p:cNvCxnSpPr>
            <a:cxnSpLocks/>
          </p:cNvCxnSpPr>
          <p:nvPr/>
        </p:nvCxnSpPr>
        <p:spPr>
          <a:xfrm flipH="1">
            <a:off x="3154439" y="6000472"/>
            <a:ext cx="1060495"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D951A8C-7C27-BC4D-A119-54D6A4E3AC0A}"/>
              </a:ext>
            </a:extLst>
          </p:cNvPr>
          <p:cNvSpPr txBox="1"/>
          <p:nvPr/>
        </p:nvSpPr>
        <p:spPr>
          <a:xfrm>
            <a:off x="0" y="5028843"/>
            <a:ext cx="3512456" cy="1477328"/>
          </a:xfrm>
          <a:prstGeom prst="rect">
            <a:avLst/>
          </a:prstGeom>
          <a:noFill/>
        </p:spPr>
        <p:txBody>
          <a:bodyPr wrap="square" rtlCol="0">
            <a:spAutoFit/>
          </a:bodyPr>
          <a:lstStyle/>
          <a:p>
            <a:r>
              <a:rPr lang="en-GB" i="1" dirty="0">
                <a:latin typeface="Avenir Book" panose="02000503020000020003" pitchFamily="2" charset="0"/>
              </a:rPr>
              <a:t>Open Access: </a:t>
            </a:r>
            <a:r>
              <a:rPr lang="en-GB" dirty="0">
                <a:latin typeface="Avenir Book" panose="02000503020000020003" pitchFamily="2" charset="0"/>
              </a:rPr>
              <a:t>Improves availability of research outputs</a:t>
            </a:r>
          </a:p>
          <a:p>
            <a:r>
              <a:rPr lang="en-GB" i="1" dirty="0">
                <a:latin typeface="Avenir Book" panose="02000503020000020003" pitchFamily="2" charset="0"/>
              </a:rPr>
              <a:t>Open publishing: </a:t>
            </a:r>
            <a:r>
              <a:rPr lang="en-GB" dirty="0">
                <a:latin typeface="Avenir Book" panose="02000503020000020003" pitchFamily="2" charset="0"/>
              </a:rPr>
              <a:t>leads to improved citations, credit and collaboration</a:t>
            </a:r>
          </a:p>
        </p:txBody>
      </p:sp>
      <p:cxnSp>
        <p:nvCxnSpPr>
          <p:cNvPr id="9" name="Straight Arrow Connector 8" descr="Arrow">
            <a:extLst>
              <a:ext uri="{FF2B5EF4-FFF2-40B4-BE49-F238E27FC236}">
                <a16:creationId xmlns:a16="http://schemas.microsoft.com/office/drawing/2014/main" id="{D2CBD70B-B01F-C340-A0B4-B0591435302C}"/>
              </a:ext>
            </a:extLst>
          </p:cNvPr>
          <p:cNvCxnSpPr>
            <a:cxnSpLocks/>
          </p:cNvCxnSpPr>
          <p:nvPr/>
        </p:nvCxnSpPr>
        <p:spPr>
          <a:xfrm flipH="1" flipV="1">
            <a:off x="3013023" y="2495538"/>
            <a:ext cx="1136122" cy="46629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4CF31C0-70CB-274C-9BF8-96F46673BE7F}"/>
              </a:ext>
            </a:extLst>
          </p:cNvPr>
          <p:cNvSpPr txBox="1"/>
          <p:nvPr/>
        </p:nvSpPr>
        <p:spPr>
          <a:xfrm>
            <a:off x="172230" y="1206218"/>
            <a:ext cx="3512456" cy="1200329"/>
          </a:xfrm>
          <a:prstGeom prst="rect">
            <a:avLst/>
          </a:prstGeom>
          <a:noFill/>
        </p:spPr>
        <p:txBody>
          <a:bodyPr wrap="square" rtlCol="0">
            <a:spAutoFit/>
          </a:bodyPr>
          <a:lstStyle/>
          <a:p>
            <a:r>
              <a:rPr lang="en-GB" i="1" dirty="0">
                <a:latin typeface="Avenir Book" panose="02000503020000020003" pitchFamily="2" charset="0"/>
              </a:rPr>
              <a:t>Open Lab Books: </a:t>
            </a:r>
            <a:r>
              <a:rPr lang="en-GB" dirty="0">
                <a:latin typeface="Avenir Book" panose="02000503020000020003" pitchFamily="2" charset="0"/>
              </a:rPr>
              <a:t>Transparency in research practices</a:t>
            </a:r>
          </a:p>
          <a:p>
            <a:r>
              <a:rPr lang="en-GB" i="1" dirty="0">
                <a:latin typeface="Avenir Book" panose="02000503020000020003" pitchFamily="2" charset="0"/>
              </a:rPr>
              <a:t>Sharing and openness: </a:t>
            </a:r>
            <a:r>
              <a:rPr lang="en-GB" dirty="0">
                <a:latin typeface="Avenir Book" panose="02000503020000020003" pitchFamily="2" charset="0"/>
              </a:rPr>
              <a:t>enhance transmission of values</a:t>
            </a:r>
            <a:endParaRPr lang="en-GB" i="1" dirty="0">
              <a:latin typeface="Avenir Book" panose="02000503020000020003" pitchFamily="2" charset="0"/>
            </a:endParaRPr>
          </a:p>
        </p:txBody>
      </p:sp>
      <p:cxnSp>
        <p:nvCxnSpPr>
          <p:cNvPr id="11" name="Straight Arrow Connector 10" descr="Arrow">
            <a:extLst>
              <a:ext uri="{FF2B5EF4-FFF2-40B4-BE49-F238E27FC236}">
                <a16:creationId xmlns:a16="http://schemas.microsoft.com/office/drawing/2014/main" id="{1BCFC42B-7CB7-B64B-8D58-4DE06B44A5D4}"/>
              </a:ext>
            </a:extLst>
          </p:cNvPr>
          <p:cNvCxnSpPr>
            <a:cxnSpLocks/>
          </p:cNvCxnSpPr>
          <p:nvPr/>
        </p:nvCxnSpPr>
        <p:spPr>
          <a:xfrm>
            <a:off x="6347581" y="2162653"/>
            <a:ext cx="2089336"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9FD76852-8817-9146-AFE9-590378370BD1}"/>
              </a:ext>
            </a:extLst>
          </p:cNvPr>
          <p:cNvSpPr txBox="1"/>
          <p:nvPr/>
        </p:nvSpPr>
        <p:spPr>
          <a:xfrm>
            <a:off x="8390836" y="1833819"/>
            <a:ext cx="3657731" cy="1200329"/>
          </a:xfrm>
          <a:prstGeom prst="rect">
            <a:avLst/>
          </a:prstGeom>
          <a:noFill/>
        </p:spPr>
        <p:txBody>
          <a:bodyPr wrap="square" rtlCol="0">
            <a:spAutoFit/>
          </a:bodyPr>
          <a:lstStyle/>
          <a:p>
            <a:r>
              <a:rPr lang="en-GB" i="1" dirty="0">
                <a:latin typeface="Avenir Book" panose="02000503020000020003" pitchFamily="2" charset="0"/>
              </a:rPr>
              <a:t>Open Data and Open Methodologies:</a:t>
            </a:r>
          </a:p>
          <a:p>
            <a:r>
              <a:rPr lang="en-GB" dirty="0">
                <a:latin typeface="Avenir Book" panose="02000503020000020003" pitchFamily="2" charset="0"/>
              </a:rPr>
              <a:t>Improve transparency and reproducibility of research</a:t>
            </a:r>
          </a:p>
        </p:txBody>
      </p:sp>
      <p:cxnSp>
        <p:nvCxnSpPr>
          <p:cNvPr id="14" name="Straight Arrow Connector 13" descr="Arrow">
            <a:extLst>
              <a:ext uri="{FF2B5EF4-FFF2-40B4-BE49-F238E27FC236}">
                <a16:creationId xmlns:a16="http://schemas.microsoft.com/office/drawing/2014/main" id="{7DDD5CA0-8AAE-BA45-8D6D-190D2C790C2E}"/>
              </a:ext>
            </a:extLst>
          </p:cNvPr>
          <p:cNvCxnSpPr>
            <a:cxnSpLocks/>
          </p:cNvCxnSpPr>
          <p:nvPr/>
        </p:nvCxnSpPr>
        <p:spPr>
          <a:xfrm flipV="1">
            <a:off x="7788537" y="2961006"/>
            <a:ext cx="602300" cy="266289"/>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descr="Arrow">
            <a:extLst>
              <a:ext uri="{FF2B5EF4-FFF2-40B4-BE49-F238E27FC236}">
                <a16:creationId xmlns:a16="http://schemas.microsoft.com/office/drawing/2014/main" id="{45E18CB0-7B63-134E-ACE2-A9B21B145CD9}"/>
              </a:ext>
            </a:extLst>
          </p:cNvPr>
          <p:cNvCxnSpPr>
            <a:cxnSpLocks/>
          </p:cNvCxnSpPr>
          <p:nvPr/>
        </p:nvCxnSpPr>
        <p:spPr>
          <a:xfrm flipV="1">
            <a:off x="8212105" y="3217266"/>
            <a:ext cx="536748" cy="941525"/>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descr="Arrow">
            <a:extLst>
              <a:ext uri="{FF2B5EF4-FFF2-40B4-BE49-F238E27FC236}">
                <a16:creationId xmlns:a16="http://schemas.microsoft.com/office/drawing/2014/main" id="{BBABB525-4972-6148-96C9-75C1707F543E}"/>
              </a:ext>
            </a:extLst>
          </p:cNvPr>
          <p:cNvCxnSpPr>
            <a:cxnSpLocks/>
          </p:cNvCxnSpPr>
          <p:nvPr/>
        </p:nvCxnSpPr>
        <p:spPr>
          <a:xfrm flipV="1">
            <a:off x="6493341" y="6160957"/>
            <a:ext cx="2255510" cy="235429"/>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28D1E266-BB26-6C49-8489-3433F335A73D}"/>
              </a:ext>
            </a:extLst>
          </p:cNvPr>
          <p:cNvSpPr txBox="1"/>
          <p:nvPr/>
        </p:nvSpPr>
        <p:spPr>
          <a:xfrm>
            <a:off x="8979051" y="5956343"/>
            <a:ext cx="3657731" cy="646331"/>
          </a:xfrm>
          <a:prstGeom prst="rect">
            <a:avLst/>
          </a:prstGeom>
          <a:noFill/>
        </p:spPr>
        <p:txBody>
          <a:bodyPr wrap="square" rtlCol="0">
            <a:spAutoFit/>
          </a:bodyPr>
          <a:lstStyle/>
          <a:p>
            <a:r>
              <a:rPr lang="en-GB" i="1" dirty="0">
                <a:latin typeface="Avenir Book" panose="02000503020000020003" pitchFamily="2" charset="0"/>
              </a:rPr>
              <a:t>Open Science Tools:</a:t>
            </a:r>
          </a:p>
          <a:p>
            <a:r>
              <a:rPr lang="en-GB" dirty="0">
                <a:latin typeface="Avenir Book" panose="02000503020000020003" pitchFamily="2" charset="0"/>
              </a:rPr>
              <a:t>Improve collaboration</a:t>
            </a:r>
          </a:p>
        </p:txBody>
      </p:sp>
      <p:cxnSp>
        <p:nvCxnSpPr>
          <p:cNvPr id="19" name="Straight Connector 18">
            <a:extLst>
              <a:ext uri="{FF2B5EF4-FFF2-40B4-BE49-F238E27FC236}">
                <a16:creationId xmlns:a16="http://schemas.microsoft.com/office/drawing/2014/main" id="{1C8426B5-78B1-851E-5933-BEEB09564634}"/>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633064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F0D58-C8EF-33DD-EE30-5B796842E254}"/>
              </a:ext>
            </a:extLst>
          </p:cNvPr>
          <p:cNvSpPr>
            <a:spLocks noGrp="1"/>
          </p:cNvSpPr>
          <p:nvPr>
            <p:ph type="title"/>
          </p:nvPr>
        </p:nvSpPr>
        <p:spPr>
          <a:xfrm>
            <a:off x="428625" y="90607"/>
            <a:ext cx="10515600" cy="1325563"/>
          </a:xfrm>
        </p:spPr>
        <p:txBody>
          <a:bodyPr>
            <a:normAutofit/>
          </a:bodyPr>
          <a:lstStyle/>
          <a:p>
            <a:r>
              <a:rPr lang="en-GB" sz="3200" b="1" dirty="0">
                <a:latin typeface="Avenir Book" panose="02000503020000020003" pitchFamily="2" charset="0"/>
              </a:rPr>
              <a:t>Is the Software Unethical?</a:t>
            </a:r>
          </a:p>
        </p:txBody>
      </p:sp>
      <p:pic>
        <p:nvPicPr>
          <p:cNvPr id="7" name="Content Placeholder 6">
            <a:extLst>
              <a:ext uri="{FF2B5EF4-FFF2-40B4-BE49-F238E27FC236}">
                <a16:creationId xmlns:a16="http://schemas.microsoft.com/office/drawing/2014/main" id="{41C08516-CDFA-4AF6-137F-B0A32C74C4AC}"/>
              </a:ext>
              <a:ext uri="{C183D7F6-B498-43B3-948B-1728B52AA6E4}">
                <adec:decorative xmlns:adec="http://schemas.microsoft.com/office/drawing/2017/decorative" val="1"/>
              </a:ext>
            </a:extLst>
          </p:cNvPr>
          <p:cNvPicPr>
            <a:picLocks noGrp="1" noChangeAspect="1"/>
          </p:cNvPicPr>
          <p:nvPr>
            <p:ph idx="1"/>
          </p:nvPr>
        </p:nvPicPr>
        <p:blipFill>
          <a:blip r:embed="rId2"/>
          <a:stretch>
            <a:fillRect/>
          </a:stretch>
        </p:blipFill>
        <p:spPr>
          <a:xfrm>
            <a:off x="1862050" y="2802207"/>
            <a:ext cx="7894579" cy="4105668"/>
          </a:xfrm>
        </p:spPr>
      </p:pic>
      <p:cxnSp>
        <p:nvCxnSpPr>
          <p:cNvPr id="4" name="Straight Connector 3">
            <a:extLst>
              <a:ext uri="{FF2B5EF4-FFF2-40B4-BE49-F238E27FC236}">
                <a16:creationId xmlns:a16="http://schemas.microsoft.com/office/drawing/2014/main" id="{147286BE-FB5F-ACB9-9762-7602C8F7C707}"/>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C172F2D7-5353-942A-3B93-A99C84C944F8}"/>
              </a:ext>
            </a:extLst>
          </p:cNvPr>
          <p:cNvSpPr txBox="1"/>
          <p:nvPr/>
        </p:nvSpPr>
        <p:spPr>
          <a:xfrm>
            <a:off x="373814" y="1340951"/>
            <a:ext cx="11239936" cy="2092881"/>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lang="en-GB" sz="2000" dirty="0">
                <a:latin typeface="Avenir Book" panose="02000503020000020003" pitchFamily="2" charset="0"/>
              </a:rPr>
              <a:t>Equally right at predicting reoffending vs unequally wrong at mislabelling</a:t>
            </a:r>
          </a:p>
          <a:p>
            <a:pPr marL="742950" lvl="1" indent="-285750">
              <a:lnSpc>
                <a:spcPct val="150000"/>
              </a:lnSpc>
              <a:buFont typeface="Arial" panose="020B0604020202020204" pitchFamily="34" charset="0"/>
              <a:buChar char="•"/>
            </a:pPr>
            <a:r>
              <a:rPr lang="en-US" sz="2000" i="1" dirty="0">
                <a:latin typeface="Avenir Book" panose="02000503020000020003" pitchFamily="2" charset="0"/>
              </a:rPr>
              <a:t>Unequally wrong </a:t>
            </a:r>
            <a:r>
              <a:rPr lang="en-US" sz="2000" dirty="0">
                <a:latin typeface="Avenir Book" panose="02000503020000020003" pitchFamily="2" charset="0"/>
              </a:rPr>
              <a:t>for false positives in different populations = unfair (Pro Publica argument)</a:t>
            </a:r>
          </a:p>
          <a:p>
            <a:pPr marL="742950" lvl="1" indent="-285750">
              <a:lnSpc>
                <a:spcPct val="150000"/>
              </a:lnSpc>
              <a:buFont typeface="Arial" panose="020B0604020202020204" pitchFamily="34" charset="0"/>
              <a:buChar char="•"/>
            </a:pPr>
            <a:r>
              <a:rPr lang="en-US" sz="2000" i="1" dirty="0">
                <a:latin typeface="Avenir Book" panose="02000503020000020003" pitchFamily="2" charset="0"/>
              </a:rPr>
              <a:t>Equally right </a:t>
            </a:r>
            <a:r>
              <a:rPr lang="en-US" sz="2000" dirty="0">
                <a:latin typeface="Avenir Book" panose="02000503020000020003" pitchFamily="2" charset="0"/>
              </a:rPr>
              <a:t>in predicting reoffending = fair (Northpointe argument)</a:t>
            </a:r>
          </a:p>
          <a:p>
            <a:pPr marL="742950" lvl="1" indent="-285750">
              <a:buFont typeface="Arial" panose="020B0604020202020204" pitchFamily="34" charset="0"/>
              <a:buChar char="•"/>
            </a:pPr>
            <a:endParaRPr lang="en-GB" sz="2000" b="1" dirty="0">
              <a:latin typeface="Avenir Book" panose="02000503020000020003" pitchFamily="2" charset="0"/>
            </a:endParaRPr>
          </a:p>
          <a:p>
            <a:pPr marL="742950" lvl="1" indent="-285750">
              <a:buFont typeface="Arial" panose="020B0604020202020204" pitchFamily="34" charset="0"/>
              <a:buChar char="•"/>
            </a:pPr>
            <a:endParaRPr lang="en-GB" sz="2000" dirty="0">
              <a:latin typeface="Avenir Book" panose="02000503020000020003" pitchFamily="2" charset="0"/>
            </a:endParaRPr>
          </a:p>
        </p:txBody>
      </p:sp>
      <p:sp>
        <p:nvSpPr>
          <p:cNvPr id="11" name="TextBox 10">
            <a:extLst>
              <a:ext uri="{FF2B5EF4-FFF2-40B4-BE49-F238E27FC236}">
                <a16:creationId xmlns:a16="http://schemas.microsoft.com/office/drawing/2014/main" id="{471ECAD6-31E2-F01C-D837-3FF3AE9A705D}"/>
              </a:ext>
            </a:extLst>
          </p:cNvPr>
          <p:cNvSpPr txBox="1"/>
          <p:nvPr/>
        </p:nvSpPr>
        <p:spPr>
          <a:xfrm>
            <a:off x="1046189" y="4980141"/>
            <a:ext cx="3684622" cy="2126864"/>
          </a:xfrm>
          <a:prstGeom prst="rect">
            <a:avLst/>
          </a:prstGeom>
          <a:noFill/>
        </p:spPr>
        <p:txBody>
          <a:bodyPr wrap="square" rtlCol="0">
            <a:spAutoFit/>
          </a:bodyPr>
          <a:lstStyle/>
          <a:p>
            <a:pPr>
              <a:lnSpc>
                <a:spcPct val="150000"/>
              </a:lnSpc>
            </a:pPr>
            <a:r>
              <a:rPr lang="en-US" sz="1800" dirty="0">
                <a:solidFill>
                  <a:srgbClr val="FF0000"/>
                </a:solidFill>
                <a:latin typeface="Avenir Book" panose="02000503020000020003" pitchFamily="2" charset="0"/>
              </a:rPr>
              <a:t>Base populations have different levels of reoffending so algorithm cannot be equally wrong and equally right for both populations </a:t>
            </a:r>
          </a:p>
          <a:p>
            <a:pPr>
              <a:lnSpc>
                <a:spcPct val="150000"/>
              </a:lnSpc>
            </a:pPr>
            <a:endParaRPr lang="en-GB" dirty="0">
              <a:solidFill>
                <a:srgbClr val="FF0000"/>
              </a:solidFill>
            </a:endParaRPr>
          </a:p>
        </p:txBody>
      </p:sp>
    </p:spTree>
    <p:extLst>
      <p:ext uri="{BB962C8B-B14F-4D97-AF65-F5344CB8AC3E}">
        <p14:creationId xmlns:p14="http://schemas.microsoft.com/office/powerpoint/2010/main" val="4053079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8A353F0-03EC-9B45-BA22-361BF88B84F7}"/>
              </a:ext>
            </a:extLst>
          </p:cNvPr>
          <p:cNvSpPr>
            <a:spLocks noGrp="1"/>
          </p:cNvSpPr>
          <p:nvPr>
            <p:ph type="title"/>
          </p:nvPr>
        </p:nvSpPr>
        <p:spPr>
          <a:xfrm>
            <a:off x="205741" y="436046"/>
            <a:ext cx="12158664" cy="631429"/>
          </a:xfrm>
        </p:spPr>
        <p:txBody>
          <a:bodyPr>
            <a:noAutofit/>
          </a:bodyPr>
          <a:lstStyle/>
          <a:p>
            <a:r>
              <a:rPr lang="en-GB" sz="3200" b="1" dirty="0">
                <a:latin typeface="Avenir Book" panose="02000503020000020003" pitchFamily="2" charset="0"/>
              </a:rPr>
              <a:t>Even the Smallest Decisions Can Introduce Bias</a:t>
            </a:r>
          </a:p>
        </p:txBody>
      </p:sp>
      <p:sp>
        <p:nvSpPr>
          <p:cNvPr id="3" name="Content Placeholder 2"/>
          <p:cNvSpPr>
            <a:spLocks noGrp="1"/>
          </p:cNvSpPr>
          <p:nvPr>
            <p:ph sz="half" idx="1"/>
          </p:nvPr>
        </p:nvSpPr>
        <p:spPr>
          <a:xfrm>
            <a:off x="438411" y="1365336"/>
            <a:ext cx="11471091" cy="5492663"/>
          </a:xfrm>
        </p:spPr>
        <p:txBody>
          <a:bodyPr>
            <a:normAutofit/>
          </a:bodyPr>
          <a:lstStyle/>
          <a:p>
            <a:pPr algn="just">
              <a:lnSpc>
                <a:spcPct val="150000"/>
              </a:lnSpc>
            </a:pPr>
            <a:r>
              <a:rPr lang="en-US" sz="2000" dirty="0">
                <a:latin typeface="Avenir Book" panose="02000503020000020003" pitchFamily="2" charset="0"/>
              </a:rPr>
              <a:t>What definitions of </a:t>
            </a:r>
            <a:r>
              <a:rPr lang="en-US" sz="2000" i="1" dirty="0">
                <a:latin typeface="Avenir Book" panose="02000503020000020003" pitchFamily="2" charset="0"/>
              </a:rPr>
              <a:t>fairness </a:t>
            </a:r>
            <a:r>
              <a:rPr lang="en-US" sz="2000" dirty="0">
                <a:latin typeface="Avenir Book" panose="02000503020000020003" pitchFamily="2" charset="0"/>
              </a:rPr>
              <a:t>can be applied to algorithms? </a:t>
            </a:r>
          </a:p>
          <a:p>
            <a:pPr lvl="1" algn="just">
              <a:lnSpc>
                <a:spcPct val="150000"/>
              </a:lnSpc>
            </a:pPr>
            <a:r>
              <a:rPr lang="en-US" sz="1800" dirty="0">
                <a:latin typeface="Avenir Book" panose="02000503020000020003" pitchFamily="2" charset="0"/>
              </a:rPr>
              <a:t>Different definitions (Northpointe vs ProPublica) of fair can lead to different levels of acceptance</a:t>
            </a:r>
          </a:p>
          <a:p>
            <a:pPr algn="just">
              <a:lnSpc>
                <a:spcPct val="150000"/>
              </a:lnSpc>
            </a:pPr>
            <a:r>
              <a:rPr lang="en-US" sz="2000" dirty="0">
                <a:latin typeface="Avenir Book" panose="02000503020000020003" pitchFamily="2" charset="0"/>
              </a:rPr>
              <a:t>Bias originates with selection of data and categories used to generate scores</a:t>
            </a:r>
          </a:p>
          <a:p>
            <a:pPr lvl="1" algn="just">
              <a:lnSpc>
                <a:spcPct val="150000"/>
              </a:lnSpc>
            </a:pPr>
            <a:r>
              <a:rPr lang="en-GB" sz="1800" kern="1200" dirty="0">
                <a:solidFill>
                  <a:schemeClr val="tx1"/>
                </a:solidFill>
                <a:effectLst/>
                <a:latin typeface="Avenir Book" panose="02000503020000020003" pitchFamily="2" charset="0"/>
              </a:rPr>
              <a:t>it would be possible for any algorithm to be both equally wrong and equally right for black and </a:t>
            </a:r>
            <a:r>
              <a:rPr lang="en-GB" sz="1800" kern="1200">
                <a:solidFill>
                  <a:schemeClr val="tx1"/>
                </a:solidFill>
                <a:effectLst/>
                <a:latin typeface="Avenir Book" panose="02000503020000020003" pitchFamily="2" charset="0"/>
              </a:rPr>
              <a:t>white populations. </a:t>
            </a:r>
            <a:endParaRPr lang="en-US" sz="1800" dirty="0">
              <a:latin typeface="Avenir Book" panose="02000503020000020003" pitchFamily="2" charset="0"/>
            </a:endParaRPr>
          </a:p>
          <a:p>
            <a:pPr algn="just">
              <a:lnSpc>
                <a:spcPct val="150000"/>
              </a:lnSpc>
            </a:pPr>
            <a:r>
              <a:rPr lang="en-US" sz="2000" dirty="0">
                <a:latin typeface="Avenir Book" panose="02000503020000020003" pitchFamily="2" charset="0"/>
              </a:rPr>
              <a:t>Treatment does not take into account complex societal issues associated with these categories = biases </a:t>
            </a:r>
          </a:p>
        </p:txBody>
      </p:sp>
      <p:cxnSp>
        <p:nvCxnSpPr>
          <p:cNvPr id="6" name="Straight Connector 5">
            <a:extLst>
              <a:ext uri="{FF2B5EF4-FFF2-40B4-BE49-F238E27FC236}">
                <a16:creationId xmlns:a16="http://schemas.microsoft.com/office/drawing/2014/main" id="{80BAD805-9381-28D1-71DF-0ACAC81A80D5}"/>
              </a:ext>
              <a:ext uri="{C183D7F6-B498-43B3-948B-1728B52AA6E4}">
                <adec:decorative xmlns:adec="http://schemas.microsoft.com/office/drawing/2017/decorative" val="1"/>
              </a:ext>
            </a:extLst>
          </p:cNvPr>
          <p:cNvCxnSpPr>
            <a:cxnSpLocks/>
          </p:cNvCxnSpPr>
          <p:nvPr/>
        </p:nvCxnSpPr>
        <p:spPr>
          <a:xfrm>
            <a:off x="205741" y="1006714"/>
            <a:ext cx="11986259"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398089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3477E-37FC-F64A-AB4B-802BA1B80681}"/>
              </a:ext>
            </a:extLst>
          </p:cNvPr>
          <p:cNvSpPr>
            <a:spLocks noGrp="1"/>
          </p:cNvSpPr>
          <p:nvPr>
            <p:ph type="title"/>
          </p:nvPr>
        </p:nvSpPr>
        <p:spPr>
          <a:xfrm>
            <a:off x="428625" y="305930"/>
            <a:ext cx="10515600" cy="857388"/>
          </a:xfrm>
        </p:spPr>
        <p:txBody>
          <a:bodyPr>
            <a:normAutofit/>
          </a:bodyPr>
          <a:lstStyle/>
          <a:p>
            <a:r>
              <a:rPr lang="en-GB" sz="3200" b="1" dirty="0">
                <a:latin typeface="Avenir Book" panose="02000503020000020003" pitchFamily="2" charset="0"/>
              </a:rPr>
              <a:t>Campaigning for Justice: ProPublica</a:t>
            </a:r>
          </a:p>
        </p:txBody>
      </p:sp>
      <p:sp>
        <p:nvSpPr>
          <p:cNvPr id="3" name="Content Placeholder 2">
            <a:extLst>
              <a:ext uri="{FF2B5EF4-FFF2-40B4-BE49-F238E27FC236}">
                <a16:creationId xmlns:a16="http://schemas.microsoft.com/office/drawing/2014/main" id="{F8D59ECB-879E-0444-99B3-3E6D45D40B1D}"/>
              </a:ext>
            </a:extLst>
          </p:cNvPr>
          <p:cNvSpPr>
            <a:spLocks noGrp="1"/>
          </p:cNvSpPr>
          <p:nvPr>
            <p:ph sz="half" idx="1"/>
          </p:nvPr>
        </p:nvSpPr>
        <p:spPr>
          <a:xfrm>
            <a:off x="428625" y="1547329"/>
            <a:ext cx="7013713" cy="5111888"/>
          </a:xfrm>
        </p:spPr>
        <p:txBody>
          <a:bodyPr>
            <a:normAutofit/>
          </a:bodyPr>
          <a:lstStyle/>
          <a:p>
            <a:pPr>
              <a:lnSpc>
                <a:spcPct val="150000"/>
              </a:lnSpc>
            </a:pPr>
            <a:r>
              <a:rPr lang="en-GB" sz="2000" dirty="0">
                <a:latin typeface="Avenir Book" panose="02000503020000020003" pitchFamily="2" charset="0"/>
              </a:rPr>
              <a:t>Increasing amount of discussion about use of Northpointe COMPAS in judiciary</a:t>
            </a:r>
          </a:p>
          <a:p>
            <a:pPr lvl="1">
              <a:lnSpc>
                <a:spcPct val="150000"/>
              </a:lnSpc>
            </a:pPr>
            <a:r>
              <a:rPr lang="en-GB" sz="1800" dirty="0">
                <a:latin typeface="Avenir Book" panose="02000503020000020003" pitchFamily="2" charset="0"/>
              </a:rPr>
              <a:t>Proprietary algorithms determining individual futures</a:t>
            </a:r>
          </a:p>
          <a:p>
            <a:pPr lvl="1">
              <a:lnSpc>
                <a:spcPct val="150000"/>
              </a:lnSpc>
            </a:pPr>
            <a:r>
              <a:rPr lang="en-GB" sz="1800" dirty="0">
                <a:latin typeface="Avenir Book" panose="02000503020000020003" pitchFamily="2" charset="0"/>
              </a:rPr>
              <a:t>Inability to scrutinize processes through which decisions are made unjust</a:t>
            </a:r>
          </a:p>
          <a:p>
            <a:pPr lvl="1">
              <a:lnSpc>
                <a:spcPct val="150000"/>
              </a:lnSpc>
            </a:pPr>
            <a:r>
              <a:rPr lang="en-GB" sz="1800" dirty="0">
                <a:latin typeface="Avenir Book" panose="02000503020000020003" pitchFamily="2" charset="0"/>
              </a:rPr>
              <a:t>Uncritically accepting algorithmic decisions can mean that the justice system is failing in duty of care</a:t>
            </a:r>
          </a:p>
        </p:txBody>
      </p:sp>
      <p:pic>
        <p:nvPicPr>
          <p:cNvPr id="7" name="Picture 6" descr="ProPublica logo">
            <a:extLst>
              <a:ext uri="{FF2B5EF4-FFF2-40B4-BE49-F238E27FC236}">
                <a16:creationId xmlns:a16="http://schemas.microsoft.com/office/drawing/2014/main" id="{3BAE0023-11B5-6F4C-8CB5-A7D4577A697E}"/>
              </a:ext>
            </a:extLst>
          </p:cNvPr>
          <p:cNvPicPr>
            <a:picLocks noChangeAspect="1"/>
          </p:cNvPicPr>
          <p:nvPr/>
        </p:nvPicPr>
        <p:blipFill rotWithShape="1">
          <a:blip r:embed="rId3"/>
          <a:srcRect l="21996" r="22620"/>
          <a:stretch/>
        </p:blipFill>
        <p:spPr>
          <a:xfrm>
            <a:off x="7780229" y="2567736"/>
            <a:ext cx="4114801" cy="3962400"/>
          </a:xfrm>
          <a:prstGeom prst="rect">
            <a:avLst/>
          </a:prstGeom>
        </p:spPr>
      </p:pic>
      <p:pic>
        <p:nvPicPr>
          <p:cNvPr id="6" name="Picture 5" descr="ProPublica logo">
            <a:extLst>
              <a:ext uri="{FF2B5EF4-FFF2-40B4-BE49-F238E27FC236}">
                <a16:creationId xmlns:a16="http://schemas.microsoft.com/office/drawing/2014/main" id="{C513A089-C3A1-9F46-92F3-F22418FCB42B}"/>
              </a:ext>
            </a:extLst>
          </p:cNvPr>
          <p:cNvPicPr>
            <a:picLocks noChangeAspect="1"/>
          </p:cNvPicPr>
          <p:nvPr/>
        </p:nvPicPr>
        <p:blipFill>
          <a:blip r:embed="rId4"/>
          <a:stretch>
            <a:fillRect/>
          </a:stretch>
        </p:blipFill>
        <p:spPr>
          <a:xfrm>
            <a:off x="7636050" y="1632231"/>
            <a:ext cx="4178300" cy="609600"/>
          </a:xfrm>
          <a:prstGeom prst="rect">
            <a:avLst/>
          </a:prstGeom>
        </p:spPr>
      </p:pic>
      <p:cxnSp>
        <p:nvCxnSpPr>
          <p:cNvPr id="8" name="Straight Connector 7">
            <a:extLst>
              <a:ext uri="{FF2B5EF4-FFF2-40B4-BE49-F238E27FC236}">
                <a16:creationId xmlns:a16="http://schemas.microsoft.com/office/drawing/2014/main" id="{9A762616-C79D-6EBB-0E17-08D025B7A77D}"/>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6245021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7D651-C87B-D348-B55D-544A23D2A173}"/>
              </a:ext>
            </a:extLst>
          </p:cNvPr>
          <p:cNvSpPr>
            <a:spLocks noGrp="1"/>
          </p:cNvSpPr>
          <p:nvPr>
            <p:ph type="title"/>
          </p:nvPr>
        </p:nvSpPr>
        <p:spPr>
          <a:xfrm>
            <a:off x="400915" y="-315715"/>
            <a:ext cx="10515600" cy="631429"/>
          </a:xfrm>
        </p:spPr>
        <p:txBody>
          <a:bodyPr>
            <a:noAutofit/>
          </a:bodyPr>
          <a:lstStyle/>
          <a:p>
            <a:r>
              <a:rPr lang="en-GB" b="1" dirty="0">
                <a:solidFill>
                  <a:schemeClr val="bg1"/>
                </a:solidFill>
                <a:latin typeface="Avenir Book" panose="02000503020000020003" pitchFamily="2" charset="0"/>
              </a:rPr>
              <a:t>Rebalancing data</a:t>
            </a:r>
          </a:p>
        </p:txBody>
      </p:sp>
      <p:sp>
        <p:nvSpPr>
          <p:cNvPr id="3" name="Content Placeholder 2"/>
          <p:cNvSpPr>
            <a:spLocks noGrp="1"/>
          </p:cNvSpPr>
          <p:nvPr>
            <p:ph sz="half" idx="1"/>
          </p:nvPr>
        </p:nvSpPr>
        <p:spPr>
          <a:xfrm>
            <a:off x="713679" y="2144110"/>
            <a:ext cx="10805532" cy="4409090"/>
          </a:xfrm>
        </p:spPr>
        <p:txBody>
          <a:bodyPr>
            <a:normAutofit/>
          </a:bodyPr>
          <a:lstStyle/>
          <a:p>
            <a:pPr marL="0" indent="0">
              <a:buNone/>
            </a:pPr>
            <a:endParaRPr lang="en-GB" sz="2000" dirty="0">
              <a:latin typeface="Avenir Book" panose="02000503020000020003" pitchFamily="2" charset="0"/>
            </a:endParaRPr>
          </a:p>
          <a:p>
            <a:pPr marL="0" indent="0">
              <a:buNone/>
            </a:pPr>
            <a:endParaRPr lang="en-GB" sz="2000" dirty="0">
              <a:latin typeface="Avenir Book" panose="02000503020000020003" pitchFamily="2" charset="0"/>
            </a:endParaRPr>
          </a:p>
          <a:p>
            <a:pPr marL="0" indent="0">
              <a:buNone/>
            </a:pPr>
            <a:endParaRPr lang="en-GB" sz="2000" dirty="0">
              <a:latin typeface="Avenir Book" panose="02000503020000020003" pitchFamily="2" charset="0"/>
            </a:endParaRPr>
          </a:p>
          <a:p>
            <a:pPr marL="0" indent="0">
              <a:buNone/>
            </a:pPr>
            <a:endParaRPr lang="en-GB" sz="2000" dirty="0">
              <a:latin typeface="Avenir Book" panose="02000503020000020003" pitchFamily="2" charset="0"/>
            </a:endParaRPr>
          </a:p>
          <a:p>
            <a:pPr marL="0" indent="0" algn="just">
              <a:lnSpc>
                <a:spcPct val="150000"/>
              </a:lnSpc>
              <a:buNone/>
            </a:pPr>
            <a:r>
              <a:rPr lang="en-GB" sz="2000" i="1" dirty="0">
                <a:latin typeface="Avenir Book" panose="02000503020000020003" pitchFamily="2" charset="0"/>
              </a:rPr>
              <a:t>we have to think about how to rebalance the data so that that discrimination is not propagated through the algorithms. How does one come up with a fair set of data, which can actually challenge the biases that might naturally be there …</a:t>
            </a:r>
          </a:p>
          <a:p>
            <a:pPr marL="0" indent="0" algn="r">
              <a:lnSpc>
                <a:spcPct val="150000"/>
              </a:lnSpc>
              <a:buNone/>
            </a:pPr>
            <a:r>
              <a:rPr lang="en-GB" sz="2000" i="1" dirty="0">
                <a:solidFill>
                  <a:srgbClr val="FF0000"/>
                </a:solidFill>
                <a:latin typeface="Avenir Book" panose="02000503020000020003" pitchFamily="2" charset="0"/>
              </a:rPr>
              <a:t>Not as easy as it sounds …</a:t>
            </a:r>
          </a:p>
        </p:txBody>
      </p:sp>
      <p:pic>
        <p:nvPicPr>
          <p:cNvPr id="5" name="Picture 4" descr="Headline screenshot: women less likely to be shown ads for high-paid jobs on Google, study shows">
            <a:extLst>
              <a:ext uri="{FF2B5EF4-FFF2-40B4-BE49-F238E27FC236}">
                <a16:creationId xmlns:a16="http://schemas.microsoft.com/office/drawing/2014/main" id="{B464482C-51C5-0A4C-B935-B05151F8A0A9}"/>
              </a:ext>
            </a:extLst>
          </p:cNvPr>
          <p:cNvPicPr>
            <a:picLocks noChangeAspect="1"/>
          </p:cNvPicPr>
          <p:nvPr/>
        </p:nvPicPr>
        <p:blipFill>
          <a:blip r:embed="rId3"/>
          <a:stretch>
            <a:fillRect/>
          </a:stretch>
        </p:blipFill>
        <p:spPr>
          <a:xfrm>
            <a:off x="4108450" y="304800"/>
            <a:ext cx="3975100" cy="3149600"/>
          </a:xfrm>
          <a:prstGeom prst="rect">
            <a:avLst/>
          </a:prstGeom>
        </p:spPr>
      </p:pic>
    </p:spTree>
    <p:extLst>
      <p:ext uri="{BB962C8B-B14F-4D97-AF65-F5344CB8AC3E}">
        <p14:creationId xmlns:p14="http://schemas.microsoft.com/office/powerpoint/2010/main" val="112691771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213C2-6D2B-DB4F-A382-D9D392E2E55F}"/>
              </a:ext>
            </a:extLst>
          </p:cNvPr>
          <p:cNvSpPr>
            <a:spLocks noGrp="1"/>
          </p:cNvSpPr>
          <p:nvPr>
            <p:ph type="title"/>
          </p:nvPr>
        </p:nvSpPr>
        <p:spPr>
          <a:xfrm>
            <a:off x="428625" y="398467"/>
            <a:ext cx="10515600" cy="608247"/>
          </a:xfrm>
        </p:spPr>
        <p:txBody>
          <a:bodyPr>
            <a:noAutofit/>
          </a:bodyPr>
          <a:lstStyle/>
          <a:p>
            <a:r>
              <a:rPr lang="en-GB" sz="3200" b="1" dirty="0">
                <a:latin typeface="Avenir Book" panose="02000503020000020003" pitchFamily="2" charset="0"/>
              </a:rPr>
              <a:t>Example 2: Facial Recognition Software</a:t>
            </a:r>
          </a:p>
        </p:txBody>
      </p:sp>
      <p:sp>
        <p:nvSpPr>
          <p:cNvPr id="3" name="Content Placeholder 2">
            <a:extLst>
              <a:ext uri="{FF2B5EF4-FFF2-40B4-BE49-F238E27FC236}">
                <a16:creationId xmlns:a16="http://schemas.microsoft.com/office/drawing/2014/main" id="{4DBD7094-D897-8843-9E93-78C8BBFC25B3}"/>
              </a:ext>
            </a:extLst>
          </p:cNvPr>
          <p:cNvSpPr>
            <a:spLocks noGrp="1"/>
          </p:cNvSpPr>
          <p:nvPr>
            <p:ph sz="half" idx="1"/>
          </p:nvPr>
        </p:nvSpPr>
        <p:spPr>
          <a:xfrm>
            <a:off x="548267" y="1466202"/>
            <a:ext cx="5464605" cy="5391798"/>
          </a:xfrm>
        </p:spPr>
        <p:txBody>
          <a:bodyPr>
            <a:normAutofit lnSpcReduction="10000"/>
          </a:bodyPr>
          <a:lstStyle/>
          <a:p>
            <a:pPr>
              <a:lnSpc>
                <a:spcPct val="150000"/>
              </a:lnSpc>
            </a:pPr>
            <a:r>
              <a:rPr lang="en-GB" sz="2000" dirty="0">
                <a:latin typeface="Avenir Book" panose="02000503020000020003" pitchFamily="2" charset="0"/>
              </a:rPr>
              <a:t>Joy </a:t>
            </a:r>
            <a:r>
              <a:rPr lang="en-GB" sz="2000" dirty="0" err="1">
                <a:latin typeface="Avenir Book" panose="02000503020000020003" pitchFamily="2" charset="0"/>
              </a:rPr>
              <a:t>Buolamwini</a:t>
            </a:r>
            <a:r>
              <a:rPr lang="en-GB" sz="2000" dirty="0">
                <a:latin typeface="Avenir Book" panose="02000503020000020003" pitchFamily="2" charset="0"/>
              </a:rPr>
              <a:t> (MIT)</a:t>
            </a:r>
          </a:p>
          <a:p>
            <a:pPr>
              <a:lnSpc>
                <a:spcPct val="150000"/>
              </a:lnSpc>
            </a:pPr>
            <a:r>
              <a:rPr lang="en-GB" sz="2000" dirty="0">
                <a:latin typeface="Avenir Book" panose="02000503020000020003" pitchFamily="2" charset="0"/>
              </a:rPr>
              <a:t>Software created by brand-name tech firms such as Amazon uncovered much higher error rates in classifying the gender of darker-skinned women than for lighter-skinned men.</a:t>
            </a:r>
          </a:p>
          <a:p>
            <a:pPr>
              <a:lnSpc>
                <a:spcPct val="150000"/>
              </a:lnSpc>
            </a:pPr>
            <a:r>
              <a:rPr lang="en-GB" sz="2000" dirty="0">
                <a:latin typeface="Avenir Book" panose="02000503020000020003" pitchFamily="2" charset="0"/>
              </a:rPr>
              <a:t>Other problems – unable to reliably detect Asian eyes</a:t>
            </a:r>
          </a:p>
          <a:p>
            <a:pPr>
              <a:lnSpc>
                <a:spcPct val="150000"/>
              </a:lnSpc>
            </a:pPr>
            <a:r>
              <a:rPr lang="en-GB" sz="2000" dirty="0">
                <a:latin typeface="Avenir Book" panose="02000503020000020003" pitchFamily="2" charset="0"/>
              </a:rPr>
              <a:t>Location of software companies and demographics = non-representative datasets used in algorithm development</a:t>
            </a:r>
          </a:p>
        </p:txBody>
      </p:sp>
      <p:pic>
        <p:nvPicPr>
          <p:cNvPr id="6" name="Picture 5" descr="Image of face with points used to inform facial recognition software">
            <a:extLst>
              <a:ext uri="{FF2B5EF4-FFF2-40B4-BE49-F238E27FC236}">
                <a16:creationId xmlns:a16="http://schemas.microsoft.com/office/drawing/2014/main" id="{72D93F72-CBCD-6440-B3AB-6D30B83F10AA}"/>
              </a:ext>
            </a:extLst>
          </p:cNvPr>
          <p:cNvPicPr>
            <a:picLocks noChangeAspect="1"/>
          </p:cNvPicPr>
          <p:nvPr/>
        </p:nvPicPr>
        <p:blipFill>
          <a:blip r:embed="rId3"/>
          <a:stretch>
            <a:fillRect/>
          </a:stretch>
        </p:blipFill>
        <p:spPr>
          <a:xfrm>
            <a:off x="6143868" y="2105571"/>
            <a:ext cx="5997653" cy="3261045"/>
          </a:xfrm>
          <a:prstGeom prst="rect">
            <a:avLst/>
          </a:prstGeom>
        </p:spPr>
      </p:pic>
      <p:cxnSp>
        <p:nvCxnSpPr>
          <p:cNvPr id="7" name="Straight Connector 6">
            <a:extLst>
              <a:ext uri="{FF2B5EF4-FFF2-40B4-BE49-F238E27FC236}">
                <a16:creationId xmlns:a16="http://schemas.microsoft.com/office/drawing/2014/main" id="{0E52A6D7-5BB5-CAD9-3CE3-3C282E6D3572}"/>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95541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291FA6C-747B-E44E-AEAD-694E87A50622}"/>
              </a:ext>
            </a:extLst>
          </p:cNvPr>
          <p:cNvSpPr>
            <a:spLocks noGrp="1"/>
          </p:cNvSpPr>
          <p:nvPr>
            <p:ph type="title"/>
          </p:nvPr>
        </p:nvSpPr>
        <p:spPr>
          <a:xfrm>
            <a:off x="428625" y="398467"/>
            <a:ext cx="11712896" cy="608247"/>
          </a:xfrm>
        </p:spPr>
        <p:txBody>
          <a:bodyPr>
            <a:noAutofit/>
          </a:bodyPr>
          <a:lstStyle/>
          <a:p>
            <a:r>
              <a:rPr lang="en-GB" sz="3200" b="1" dirty="0">
                <a:latin typeface="Avenir Book" panose="02000503020000020003" pitchFamily="2" charset="0"/>
              </a:rPr>
              <a:t>Significant Harms From Deployment</a:t>
            </a:r>
          </a:p>
        </p:txBody>
      </p:sp>
      <p:sp>
        <p:nvSpPr>
          <p:cNvPr id="3" name="Content Placeholder 2">
            <a:extLst>
              <a:ext uri="{FF2B5EF4-FFF2-40B4-BE49-F238E27FC236}">
                <a16:creationId xmlns:a16="http://schemas.microsoft.com/office/drawing/2014/main" id="{07637029-D88A-2A40-9437-03A33D9704BB}"/>
              </a:ext>
            </a:extLst>
          </p:cNvPr>
          <p:cNvSpPr>
            <a:spLocks noGrp="1"/>
          </p:cNvSpPr>
          <p:nvPr>
            <p:ph sz="half" idx="1"/>
          </p:nvPr>
        </p:nvSpPr>
        <p:spPr>
          <a:xfrm>
            <a:off x="428625" y="1387372"/>
            <a:ext cx="10515600" cy="5072161"/>
          </a:xfrm>
        </p:spPr>
        <p:txBody>
          <a:bodyPr>
            <a:normAutofit/>
          </a:bodyPr>
          <a:lstStyle/>
          <a:p>
            <a:pPr>
              <a:lnSpc>
                <a:spcPct val="150000"/>
              </a:lnSpc>
            </a:pPr>
            <a:r>
              <a:rPr lang="en-GB" sz="2000" dirty="0">
                <a:latin typeface="Avenir Book" panose="02000503020000020003" pitchFamily="2" charset="0"/>
              </a:rPr>
              <a:t>Called on Amazon to stop selling its facial recognition software to police.</a:t>
            </a:r>
          </a:p>
          <a:p>
            <a:pPr>
              <a:lnSpc>
                <a:spcPct val="150000"/>
              </a:lnSpc>
            </a:pPr>
            <a:r>
              <a:rPr lang="en-GB" sz="2000" dirty="0">
                <a:latin typeface="Avenir Book" panose="02000503020000020003" pitchFamily="2" charset="0"/>
              </a:rPr>
              <a:t>Caution about the fast-moving adoption of facial recognition by police, government agencies and businesses from stores to apartment complexes</a:t>
            </a:r>
          </a:p>
          <a:p>
            <a:pPr>
              <a:lnSpc>
                <a:spcPct val="150000"/>
              </a:lnSpc>
            </a:pPr>
            <a:r>
              <a:rPr lang="en-GB" sz="2000" dirty="0">
                <a:latin typeface="Avenir Book" panose="02000503020000020003" pitchFamily="2" charset="0"/>
              </a:rPr>
              <a:t>Computer vision systems that enable self-driving cars to “see” the road shows they have a harder time detecting pedestrians with darker skin tones.</a:t>
            </a:r>
          </a:p>
          <a:p>
            <a:pPr>
              <a:lnSpc>
                <a:spcPct val="150000"/>
              </a:lnSpc>
            </a:pPr>
            <a:endParaRPr lang="en-GB" sz="2000" dirty="0">
              <a:latin typeface="Avenir Book" panose="02000503020000020003" pitchFamily="2" charset="0"/>
            </a:endParaRPr>
          </a:p>
        </p:txBody>
      </p:sp>
      <p:cxnSp>
        <p:nvCxnSpPr>
          <p:cNvPr id="7" name="Straight Connector 6">
            <a:extLst>
              <a:ext uri="{FF2B5EF4-FFF2-40B4-BE49-F238E27FC236}">
                <a16:creationId xmlns:a16="http://schemas.microsoft.com/office/drawing/2014/main" id="{E6FF764C-99BA-8623-02E0-20F14FD31AF8}"/>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640641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D587A-5C3F-2F0F-DBA1-019DD006E694}"/>
              </a:ext>
            </a:extLst>
          </p:cNvPr>
          <p:cNvSpPr>
            <a:spLocks noGrp="1"/>
          </p:cNvSpPr>
          <p:nvPr>
            <p:ph type="title"/>
          </p:nvPr>
        </p:nvSpPr>
        <p:spPr>
          <a:xfrm>
            <a:off x="428625" y="59934"/>
            <a:ext cx="10515600" cy="1325563"/>
          </a:xfrm>
        </p:spPr>
        <p:txBody>
          <a:bodyPr>
            <a:normAutofit/>
          </a:bodyPr>
          <a:lstStyle/>
          <a:p>
            <a:r>
              <a:rPr lang="en-GB" sz="3200" b="1" dirty="0">
                <a:latin typeface="Avenir Book" panose="02000503020000020003" pitchFamily="2" charset="0"/>
              </a:rPr>
              <a:t>Algorithmic Justice League</a:t>
            </a:r>
          </a:p>
        </p:txBody>
      </p:sp>
      <p:pic>
        <p:nvPicPr>
          <p:cNvPr id="6" name="Content Placeholder 5" descr="Logo of algorithmic justice league and screen shot of the safe face pledge">
            <a:extLst>
              <a:ext uri="{FF2B5EF4-FFF2-40B4-BE49-F238E27FC236}">
                <a16:creationId xmlns:a16="http://schemas.microsoft.com/office/drawing/2014/main" id="{3CBF44E5-5804-7D4A-0BC7-9F315210C8C0}"/>
              </a:ext>
            </a:extLst>
          </p:cNvPr>
          <p:cNvPicPr>
            <a:picLocks noGrp="1" noChangeAspect="1"/>
          </p:cNvPicPr>
          <p:nvPr>
            <p:ph sz="half" idx="1"/>
          </p:nvPr>
        </p:nvPicPr>
        <p:blipFill>
          <a:blip r:embed="rId2"/>
          <a:stretch>
            <a:fillRect/>
          </a:stretch>
        </p:blipFill>
        <p:spPr>
          <a:xfrm>
            <a:off x="641588" y="3781230"/>
            <a:ext cx="10089674" cy="2923071"/>
          </a:xfrm>
        </p:spPr>
      </p:pic>
      <p:sp>
        <p:nvSpPr>
          <p:cNvPr id="4" name="Content Placeholder 3">
            <a:extLst>
              <a:ext uri="{FF2B5EF4-FFF2-40B4-BE49-F238E27FC236}">
                <a16:creationId xmlns:a16="http://schemas.microsoft.com/office/drawing/2014/main" id="{EFC6595D-54E3-B6FB-868F-61855C090FF4}"/>
              </a:ext>
            </a:extLst>
          </p:cNvPr>
          <p:cNvSpPr>
            <a:spLocks noGrp="1"/>
          </p:cNvSpPr>
          <p:nvPr>
            <p:ph sz="half" idx="2"/>
          </p:nvPr>
        </p:nvSpPr>
        <p:spPr>
          <a:xfrm>
            <a:off x="333632" y="1385497"/>
            <a:ext cx="11020168" cy="4791466"/>
          </a:xfrm>
        </p:spPr>
        <p:txBody>
          <a:bodyPr>
            <a:normAutofit/>
          </a:bodyPr>
          <a:lstStyle/>
          <a:p>
            <a:pPr>
              <a:lnSpc>
                <a:spcPct val="150000"/>
              </a:lnSpc>
            </a:pPr>
            <a:r>
              <a:rPr lang="en-GB" sz="2000" dirty="0">
                <a:latin typeface="Avenir Book" panose="02000503020000020003" pitchFamily="2" charset="0"/>
              </a:rPr>
              <a:t>Algorithmic activism</a:t>
            </a:r>
          </a:p>
          <a:p>
            <a:pPr>
              <a:lnSpc>
                <a:spcPct val="150000"/>
              </a:lnSpc>
            </a:pPr>
            <a:r>
              <a:rPr lang="en-GB" sz="2000" dirty="0">
                <a:latin typeface="Avenir Book" panose="02000503020000020003" pitchFamily="2" charset="0"/>
              </a:rPr>
              <a:t>”Naming and shaming of companies”</a:t>
            </a:r>
          </a:p>
          <a:p>
            <a:pPr>
              <a:lnSpc>
                <a:spcPct val="150000"/>
              </a:lnSpc>
            </a:pPr>
            <a:r>
              <a:rPr lang="en-GB" sz="2000" dirty="0">
                <a:latin typeface="Avenir Book" panose="02000503020000020003" pitchFamily="2" charset="0"/>
              </a:rPr>
              <a:t>“Safe Face Pledge” – addresses bias, facilitates transparency, promotes dignity and human rights</a:t>
            </a:r>
          </a:p>
        </p:txBody>
      </p:sp>
      <p:cxnSp>
        <p:nvCxnSpPr>
          <p:cNvPr id="7" name="Straight Connector 6">
            <a:extLst>
              <a:ext uri="{FF2B5EF4-FFF2-40B4-BE49-F238E27FC236}">
                <a16:creationId xmlns:a16="http://schemas.microsoft.com/office/drawing/2014/main" id="{B324D5D5-93DC-85F7-5393-D86767C6959A}"/>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BB9F42FB-2CD1-0CF2-F165-C41A3D80F2EF}"/>
              </a:ext>
              <a:ext uri="{C183D7F6-B498-43B3-948B-1728B52AA6E4}">
                <adec:decorative xmlns:adec="http://schemas.microsoft.com/office/drawing/2017/decorative" val="1"/>
              </a:ext>
            </a:extLst>
          </p:cNvPr>
          <p:cNvSpPr/>
          <p:nvPr/>
        </p:nvSpPr>
        <p:spPr>
          <a:xfrm>
            <a:off x="778476" y="3595816"/>
            <a:ext cx="6153665" cy="43248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54082867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24A82-CE14-2314-8747-62CBF3324365}"/>
              </a:ext>
            </a:extLst>
          </p:cNvPr>
          <p:cNvSpPr>
            <a:spLocks noGrp="1"/>
          </p:cNvSpPr>
          <p:nvPr>
            <p:ph type="title"/>
          </p:nvPr>
        </p:nvSpPr>
        <p:spPr>
          <a:xfrm>
            <a:off x="368053" y="337789"/>
            <a:ext cx="10515600" cy="754344"/>
          </a:xfrm>
        </p:spPr>
        <p:txBody>
          <a:bodyPr>
            <a:normAutofit/>
          </a:bodyPr>
          <a:lstStyle/>
          <a:p>
            <a:r>
              <a:rPr lang="en-GB" sz="3200" b="1" dirty="0">
                <a:latin typeface="Avenir Book" panose="02000503020000020003" pitchFamily="2" charset="0"/>
              </a:rPr>
              <a:t>Dual/Malicious Use and Normalization</a:t>
            </a:r>
          </a:p>
        </p:txBody>
      </p:sp>
      <p:sp>
        <p:nvSpPr>
          <p:cNvPr id="3" name="Content Placeholder 2">
            <a:extLst>
              <a:ext uri="{FF2B5EF4-FFF2-40B4-BE49-F238E27FC236}">
                <a16:creationId xmlns:a16="http://schemas.microsoft.com/office/drawing/2014/main" id="{6EB1595A-1C8B-4B40-0080-B46B786C82C5}"/>
              </a:ext>
            </a:extLst>
          </p:cNvPr>
          <p:cNvSpPr>
            <a:spLocks noGrp="1"/>
          </p:cNvSpPr>
          <p:nvPr>
            <p:ph sz="half" idx="1"/>
          </p:nvPr>
        </p:nvSpPr>
        <p:spPr>
          <a:xfrm>
            <a:off x="493986" y="1472611"/>
            <a:ext cx="5253156" cy="4704352"/>
          </a:xfrm>
        </p:spPr>
        <p:txBody>
          <a:bodyPr>
            <a:normAutofit/>
          </a:bodyPr>
          <a:lstStyle/>
          <a:p>
            <a:pPr>
              <a:lnSpc>
                <a:spcPct val="150000"/>
              </a:lnSpc>
            </a:pPr>
            <a:r>
              <a:rPr lang="en-GB" sz="2000" dirty="0">
                <a:latin typeface="Avenir Book" panose="02000503020000020003" pitchFamily="2" charset="0"/>
              </a:rPr>
              <a:t>Surveillance technology commonly used in cities, workplaces and homes</a:t>
            </a:r>
          </a:p>
          <a:p>
            <a:pPr>
              <a:lnSpc>
                <a:spcPct val="150000"/>
              </a:lnSpc>
            </a:pPr>
            <a:r>
              <a:rPr lang="en-GB" sz="2000" dirty="0">
                <a:latin typeface="Avenir Book" panose="02000503020000020003" pitchFamily="2" charset="0"/>
              </a:rPr>
              <a:t>Vary considerably </a:t>
            </a:r>
            <a:r>
              <a:rPr lang="en-GB" sz="2000" dirty="0" err="1">
                <a:latin typeface="Avenir Book" panose="02000503020000020003" pitchFamily="2" charset="0"/>
              </a:rPr>
              <a:t>wrt</a:t>
            </a:r>
            <a:r>
              <a:rPr lang="en-GB" sz="2000" dirty="0">
                <a:latin typeface="Avenir Book" panose="02000503020000020003" pitchFamily="2" charset="0"/>
              </a:rPr>
              <a:t> ethical compliance</a:t>
            </a:r>
          </a:p>
          <a:p>
            <a:pPr>
              <a:lnSpc>
                <a:spcPct val="150000"/>
              </a:lnSpc>
            </a:pPr>
            <a:r>
              <a:rPr lang="en-GB" sz="2000" dirty="0">
                <a:latin typeface="Avenir Book" panose="02000503020000020003" pitchFamily="2" charset="0"/>
              </a:rPr>
              <a:t>Use for population control (China, Uganda etc)</a:t>
            </a:r>
          </a:p>
          <a:p>
            <a:pPr>
              <a:lnSpc>
                <a:spcPct val="150000"/>
              </a:lnSpc>
            </a:pPr>
            <a:r>
              <a:rPr lang="en-GB" sz="2000" dirty="0">
                <a:latin typeface="Avenir Book" panose="02000503020000020003" pitchFamily="2" charset="0"/>
              </a:rPr>
              <a:t>Possible vulnerability for hacking via “back door” access codes</a:t>
            </a:r>
          </a:p>
        </p:txBody>
      </p:sp>
      <p:pic>
        <p:nvPicPr>
          <p:cNvPr id="6" name="Picture 5" descr="Headline screenshot: Huawei tested AI software that could recognise Uighur minorities and alert police, report says">
            <a:extLst>
              <a:ext uri="{FF2B5EF4-FFF2-40B4-BE49-F238E27FC236}">
                <a16:creationId xmlns:a16="http://schemas.microsoft.com/office/drawing/2014/main" id="{D66B0F8E-F368-BE85-A9CB-28E5C2E128C0}"/>
              </a:ext>
            </a:extLst>
          </p:cNvPr>
          <p:cNvPicPr>
            <a:picLocks noChangeAspect="1"/>
          </p:cNvPicPr>
          <p:nvPr/>
        </p:nvPicPr>
        <p:blipFill>
          <a:blip r:embed="rId3"/>
          <a:stretch>
            <a:fillRect/>
          </a:stretch>
        </p:blipFill>
        <p:spPr>
          <a:xfrm>
            <a:off x="5747142" y="1387193"/>
            <a:ext cx="5950872" cy="1816101"/>
          </a:xfrm>
          <a:prstGeom prst="rect">
            <a:avLst/>
          </a:prstGeom>
        </p:spPr>
      </p:pic>
      <p:pic>
        <p:nvPicPr>
          <p:cNvPr id="8" name="Picture 7" descr="Headline screenshot: Hikvision claims to have phased out minority recognition in biometric surveillance software">
            <a:extLst>
              <a:ext uri="{FF2B5EF4-FFF2-40B4-BE49-F238E27FC236}">
                <a16:creationId xmlns:a16="http://schemas.microsoft.com/office/drawing/2014/main" id="{7BBA38F3-C5CE-6A97-B914-EAB54C92ABFA}"/>
              </a:ext>
            </a:extLst>
          </p:cNvPr>
          <p:cNvPicPr>
            <a:picLocks noChangeAspect="1"/>
          </p:cNvPicPr>
          <p:nvPr/>
        </p:nvPicPr>
        <p:blipFill>
          <a:blip r:embed="rId4"/>
          <a:stretch>
            <a:fillRect/>
          </a:stretch>
        </p:blipFill>
        <p:spPr>
          <a:xfrm>
            <a:off x="5625853" y="3793415"/>
            <a:ext cx="6193449" cy="1677392"/>
          </a:xfrm>
          <a:prstGeom prst="rect">
            <a:avLst/>
          </a:prstGeom>
        </p:spPr>
      </p:pic>
      <p:sp>
        <p:nvSpPr>
          <p:cNvPr id="9" name="TextBox 8">
            <a:extLst>
              <a:ext uri="{FF2B5EF4-FFF2-40B4-BE49-F238E27FC236}">
                <a16:creationId xmlns:a16="http://schemas.microsoft.com/office/drawing/2014/main" id="{2FEA5BDC-F6CA-DF17-62E1-757B811F3FC0}"/>
              </a:ext>
              <a:ext uri="{C183D7F6-B498-43B3-948B-1728B52AA6E4}">
                <adec:decorative xmlns:adec="http://schemas.microsoft.com/office/drawing/2017/decorative" val="1"/>
              </a:ext>
            </a:extLst>
          </p:cNvPr>
          <p:cNvSpPr txBox="1"/>
          <p:nvPr/>
        </p:nvSpPr>
        <p:spPr>
          <a:xfrm>
            <a:off x="5747142" y="5605917"/>
            <a:ext cx="5801711" cy="400110"/>
          </a:xfrm>
          <a:prstGeom prst="rect">
            <a:avLst/>
          </a:prstGeom>
          <a:noFill/>
        </p:spPr>
        <p:txBody>
          <a:bodyPr wrap="square" rtlCol="0">
            <a:spAutoFit/>
          </a:bodyPr>
          <a:lstStyle/>
          <a:p>
            <a:r>
              <a:rPr lang="en-GB" sz="1000" dirty="0"/>
              <a:t>https://</a:t>
            </a:r>
            <a:r>
              <a:rPr lang="en-GB" sz="1000" dirty="0" err="1"/>
              <a:t>www.biometricupdate.com</a:t>
            </a:r>
            <a:r>
              <a:rPr lang="en-GB" sz="1000" dirty="0"/>
              <a:t>/202007/hikvision-claims-to-have-phased-out-minority-recognition-in-biometric-surveillance-software</a:t>
            </a:r>
          </a:p>
        </p:txBody>
      </p:sp>
      <p:sp>
        <p:nvSpPr>
          <p:cNvPr id="10" name="TextBox 9">
            <a:extLst>
              <a:ext uri="{FF2B5EF4-FFF2-40B4-BE49-F238E27FC236}">
                <a16:creationId xmlns:a16="http://schemas.microsoft.com/office/drawing/2014/main" id="{79848D00-59F0-0530-236C-E3EE52331338}"/>
              </a:ext>
              <a:ext uri="{C183D7F6-B498-43B3-948B-1728B52AA6E4}">
                <adec:decorative xmlns:adec="http://schemas.microsoft.com/office/drawing/2017/decorative" val="1"/>
              </a:ext>
            </a:extLst>
          </p:cNvPr>
          <p:cNvSpPr txBox="1"/>
          <p:nvPr/>
        </p:nvSpPr>
        <p:spPr>
          <a:xfrm>
            <a:off x="5800304" y="3203294"/>
            <a:ext cx="5621019" cy="400110"/>
          </a:xfrm>
          <a:prstGeom prst="rect">
            <a:avLst/>
          </a:prstGeom>
          <a:noFill/>
        </p:spPr>
        <p:txBody>
          <a:bodyPr wrap="square" rtlCol="0">
            <a:spAutoFit/>
          </a:bodyPr>
          <a:lstStyle/>
          <a:p>
            <a:r>
              <a:rPr lang="en-GB" sz="1000" dirty="0"/>
              <a:t>https://</a:t>
            </a:r>
            <a:r>
              <a:rPr lang="en-GB" sz="1000" dirty="0" err="1"/>
              <a:t>www.washingtonpost.com</a:t>
            </a:r>
            <a:r>
              <a:rPr lang="en-GB" sz="1000" dirty="0"/>
              <a:t>/technology/2020/12/08/huawei-tested-ai-software-that-could-recognize-uighur-minorities-alert-police-report-says/</a:t>
            </a:r>
          </a:p>
        </p:txBody>
      </p:sp>
      <p:cxnSp>
        <p:nvCxnSpPr>
          <p:cNvPr id="11" name="Straight Connector 10">
            <a:extLst>
              <a:ext uri="{FF2B5EF4-FFF2-40B4-BE49-F238E27FC236}">
                <a16:creationId xmlns:a16="http://schemas.microsoft.com/office/drawing/2014/main" id="{871BF56A-F273-5663-927D-7AC869C558E4}"/>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655582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DC5C9-557C-AAF5-E65D-7EBF75AE040C}"/>
              </a:ext>
            </a:extLst>
          </p:cNvPr>
          <p:cNvSpPr>
            <a:spLocks noGrp="1"/>
          </p:cNvSpPr>
          <p:nvPr>
            <p:ph type="title"/>
          </p:nvPr>
        </p:nvSpPr>
        <p:spPr>
          <a:xfrm>
            <a:off x="428625" y="343932"/>
            <a:ext cx="10515600" cy="1325563"/>
          </a:xfrm>
        </p:spPr>
        <p:txBody>
          <a:bodyPr/>
          <a:lstStyle/>
          <a:p>
            <a:pPr rtl="0" eaLnBrk="1" latinLnBrk="0" hangingPunct="1"/>
            <a:r>
              <a:rPr lang="en-GB" sz="3200" b="1" kern="1200" dirty="0">
                <a:solidFill>
                  <a:srgbClr val="000000"/>
                </a:solidFill>
                <a:effectLst/>
                <a:latin typeface="Avenir Book" panose="02000503020000020003" pitchFamily="2" charset="0"/>
                <a:ea typeface="+mn-ea"/>
                <a:cs typeface="+mn-cs"/>
              </a:rPr>
              <a:t>Recognizing the Politics of Data Science</a:t>
            </a:r>
            <a:endParaRPr lang="en-NL" dirty="0">
              <a:effectLst/>
            </a:endParaRPr>
          </a:p>
          <a:p>
            <a:endParaRPr lang="en-GB" dirty="0"/>
          </a:p>
        </p:txBody>
      </p:sp>
      <p:sp>
        <p:nvSpPr>
          <p:cNvPr id="3" name="Content Placeholder 2"/>
          <p:cNvSpPr>
            <a:spLocks noGrp="1"/>
          </p:cNvSpPr>
          <p:nvPr>
            <p:ph sz="half" idx="1"/>
          </p:nvPr>
        </p:nvSpPr>
        <p:spPr>
          <a:xfrm>
            <a:off x="548640" y="1669495"/>
            <a:ext cx="10749837" cy="4507468"/>
          </a:xfrm>
        </p:spPr>
        <p:txBody>
          <a:bodyPr>
            <a:normAutofit fontScale="92500" lnSpcReduction="10000"/>
          </a:bodyPr>
          <a:lstStyle/>
          <a:p>
            <a:pPr>
              <a:lnSpc>
                <a:spcPct val="200000"/>
              </a:lnSpc>
            </a:pPr>
            <a:r>
              <a:rPr lang="en-GB" sz="2000" b="1" dirty="0">
                <a:latin typeface="Avenir Book" panose="02000503020000020003" pitchFamily="2" charset="0"/>
              </a:rPr>
              <a:t>Algorithms are inherently politicised</a:t>
            </a:r>
            <a:r>
              <a:rPr lang="en-GB" sz="2000" dirty="0">
                <a:latin typeface="Avenir Book" panose="02000503020000020003" pitchFamily="2" charset="0"/>
              </a:rPr>
              <a:t> [as connected to social policy and political power]… and reflect our current world views and social policy</a:t>
            </a:r>
          </a:p>
          <a:p>
            <a:pPr>
              <a:lnSpc>
                <a:spcPct val="200000"/>
              </a:lnSpc>
            </a:pPr>
            <a:r>
              <a:rPr lang="en-GB" sz="2000" dirty="0">
                <a:latin typeface="Avenir Book" panose="02000503020000020003" pitchFamily="2" charset="0"/>
              </a:rPr>
              <a:t>This can lead to new biases creeping in to the world that we live in as some communities are targeted, left behind or excluded from the digital revolution</a:t>
            </a:r>
          </a:p>
          <a:p>
            <a:pPr>
              <a:lnSpc>
                <a:spcPct val="200000"/>
              </a:lnSpc>
            </a:pPr>
            <a:endParaRPr lang="en-GB" sz="2000" dirty="0">
              <a:latin typeface="Avenir Book" panose="02000503020000020003" pitchFamily="2" charset="0"/>
            </a:endParaRPr>
          </a:p>
          <a:p>
            <a:pPr>
              <a:lnSpc>
                <a:spcPct val="200000"/>
              </a:lnSpc>
            </a:pPr>
            <a:r>
              <a:rPr lang="en-GB" sz="2000" dirty="0">
                <a:latin typeface="Avenir Book" panose="02000503020000020003" pitchFamily="2" charset="0"/>
              </a:rPr>
              <a:t>Need continual surveillance and critical reflection to make sure we are creating and deploying ethical algorithms</a:t>
            </a:r>
          </a:p>
          <a:p>
            <a:pPr marL="0" indent="0" algn="ctr">
              <a:lnSpc>
                <a:spcPct val="200000"/>
              </a:lnSpc>
              <a:buNone/>
            </a:pPr>
            <a:endParaRPr lang="en-GB" sz="2000" i="1" dirty="0">
              <a:latin typeface="Avenir Book" panose="02000503020000020003" pitchFamily="2" charset="0"/>
            </a:endParaRPr>
          </a:p>
        </p:txBody>
      </p:sp>
      <p:cxnSp>
        <p:nvCxnSpPr>
          <p:cNvPr id="6" name="Straight Connector 5">
            <a:extLst>
              <a:ext uri="{FF2B5EF4-FFF2-40B4-BE49-F238E27FC236}">
                <a16:creationId xmlns:a16="http://schemas.microsoft.com/office/drawing/2014/main" id="{0E5C5FB0-06B8-FE49-B5A9-95F7177B7C9C}"/>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923503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D75D8-79BC-1C23-6052-6BCDBB414B9A}"/>
              </a:ext>
            </a:extLst>
          </p:cNvPr>
          <p:cNvSpPr>
            <a:spLocks noGrp="1"/>
          </p:cNvSpPr>
          <p:nvPr>
            <p:ph type="title"/>
          </p:nvPr>
        </p:nvSpPr>
        <p:spPr>
          <a:xfrm>
            <a:off x="402575" y="384367"/>
            <a:ext cx="11360800" cy="763600"/>
          </a:xfrm>
        </p:spPr>
        <p:txBody>
          <a:bodyPr>
            <a:normAutofit/>
          </a:bodyPr>
          <a:lstStyle/>
          <a:p>
            <a:r>
              <a:rPr lang="en-GB" sz="3200" b="1" dirty="0">
                <a:latin typeface="Avenir Book" panose="02000503020000020003" pitchFamily="2" charset="0"/>
              </a:rPr>
              <a:t>Ethical Data-Intensive RRI</a:t>
            </a:r>
          </a:p>
        </p:txBody>
      </p:sp>
      <p:sp>
        <p:nvSpPr>
          <p:cNvPr id="3" name="Text Placeholder 2">
            <a:extLst>
              <a:ext uri="{FF2B5EF4-FFF2-40B4-BE49-F238E27FC236}">
                <a16:creationId xmlns:a16="http://schemas.microsoft.com/office/drawing/2014/main" id="{38847F04-9C3B-D80D-B565-7C6331EAF736}"/>
              </a:ext>
            </a:extLst>
          </p:cNvPr>
          <p:cNvSpPr>
            <a:spLocks noGrp="1"/>
          </p:cNvSpPr>
          <p:nvPr>
            <p:ph type="body" idx="1"/>
          </p:nvPr>
        </p:nvSpPr>
        <p:spPr>
          <a:xfrm>
            <a:off x="415600" y="1536632"/>
            <a:ext cx="11360800" cy="5180047"/>
          </a:xfrm>
        </p:spPr>
        <p:txBody>
          <a:bodyPr>
            <a:normAutofit/>
          </a:bodyPr>
          <a:lstStyle/>
          <a:p>
            <a:pPr>
              <a:lnSpc>
                <a:spcPct val="170000"/>
              </a:lnSpc>
            </a:pPr>
            <a:r>
              <a:rPr lang="en-GB" sz="2000" dirty="0">
                <a:solidFill>
                  <a:schemeClr val="tx1"/>
                </a:solidFill>
                <a:latin typeface="Avenir Book" panose="02000503020000020003" pitchFamily="2" charset="0"/>
              </a:rPr>
              <a:t>Should algorithms in a sense follow a higher </a:t>
            </a:r>
            <a:r>
              <a:rPr lang="en-GB" sz="2000" b="1" dirty="0">
                <a:solidFill>
                  <a:schemeClr val="tx1"/>
                </a:solidFill>
                <a:latin typeface="Avenir Book" panose="02000503020000020003" pitchFamily="2" charset="0"/>
              </a:rPr>
              <a:t>moral values</a:t>
            </a:r>
            <a:r>
              <a:rPr lang="en-GB" sz="2000" dirty="0">
                <a:solidFill>
                  <a:schemeClr val="tx1"/>
                </a:solidFill>
                <a:latin typeface="Avenir Book" panose="02000503020000020003" pitchFamily="2" charset="0"/>
              </a:rPr>
              <a:t> that we think are more important than giving an exact reflection of the world?</a:t>
            </a:r>
          </a:p>
          <a:p>
            <a:pPr lvl="1">
              <a:lnSpc>
                <a:spcPct val="170000"/>
              </a:lnSpc>
            </a:pPr>
            <a:r>
              <a:rPr lang="en-GB" sz="1800" dirty="0" err="1">
                <a:solidFill>
                  <a:schemeClr val="tx1"/>
                </a:solidFill>
                <a:latin typeface="Avenir Book" panose="02000503020000020003" pitchFamily="2" charset="0"/>
              </a:rPr>
              <a:t>Ie</a:t>
            </a:r>
            <a:r>
              <a:rPr lang="en-GB" sz="1800" dirty="0">
                <a:solidFill>
                  <a:schemeClr val="tx1"/>
                </a:solidFill>
                <a:latin typeface="Avenir Book" panose="02000503020000020003" pitchFamily="2" charset="0"/>
              </a:rPr>
              <a:t>. Gender, LGBTQ+, previously disadvantaged communities</a:t>
            </a:r>
          </a:p>
          <a:p>
            <a:pPr>
              <a:lnSpc>
                <a:spcPct val="170000"/>
              </a:lnSpc>
            </a:pPr>
            <a:r>
              <a:rPr lang="en-GB" sz="2000" dirty="0">
                <a:solidFill>
                  <a:schemeClr val="tx1"/>
                </a:solidFill>
                <a:latin typeface="Avenir Book" panose="02000503020000020003" pitchFamily="2" charset="0"/>
              </a:rPr>
              <a:t>What is a representative sample of the population you are trying to model?</a:t>
            </a:r>
          </a:p>
          <a:p>
            <a:pPr lvl="1">
              <a:lnSpc>
                <a:spcPct val="170000"/>
              </a:lnSpc>
            </a:pPr>
            <a:r>
              <a:rPr lang="en-GB" sz="1800" dirty="0">
                <a:solidFill>
                  <a:schemeClr val="tx1"/>
                </a:solidFill>
                <a:latin typeface="Avenir Book" panose="02000503020000020003" pitchFamily="2" charset="0"/>
              </a:rPr>
              <a:t>Should you use the data as it is? </a:t>
            </a:r>
          </a:p>
          <a:p>
            <a:pPr lvl="1">
              <a:lnSpc>
                <a:spcPct val="170000"/>
              </a:lnSpc>
            </a:pPr>
            <a:r>
              <a:rPr lang="en-GB" sz="1800" dirty="0">
                <a:solidFill>
                  <a:schemeClr val="tx1"/>
                </a:solidFill>
                <a:latin typeface="Avenir Book" panose="02000503020000020003" pitchFamily="2" charset="0"/>
              </a:rPr>
              <a:t>Should you change the data, or not change but adapt the way we look at the data to serve our purpose of being non-discriminatory?</a:t>
            </a:r>
          </a:p>
          <a:p>
            <a:pPr lvl="1">
              <a:lnSpc>
                <a:spcPct val="170000"/>
              </a:lnSpc>
            </a:pPr>
            <a:r>
              <a:rPr lang="en-GB" sz="1800" dirty="0">
                <a:solidFill>
                  <a:schemeClr val="tx1"/>
                </a:solidFill>
                <a:latin typeface="Avenir Book" panose="02000503020000020003" pitchFamily="2" charset="0"/>
              </a:rPr>
              <a:t>Should we purposively select for equal representation in certain marginalized categories?</a:t>
            </a:r>
          </a:p>
          <a:p>
            <a:pPr lvl="1">
              <a:lnSpc>
                <a:spcPct val="170000"/>
              </a:lnSpc>
            </a:pPr>
            <a:endParaRPr lang="en-GB" sz="1467" dirty="0">
              <a:solidFill>
                <a:schemeClr val="tx1"/>
              </a:solidFill>
              <a:latin typeface="Avenir Book" panose="02000503020000020003" pitchFamily="2" charset="0"/>
            </a:endParaRPr>
          </a:p>
          <a:p>
            <a:pPr>
              <a:lnSpc>
                <a:spcPct val="170000"/>
              </a:lnSpc>
            </a:pPr>
            <a:endParaRPr lang="en-GB" sz="2000" dirty="0">
              <a:solidFill>
                <a:schemeClr val="tx1"/>
              </a:solidFill>
            </a:endParaRPr>
          </a:p>
        </p:txBody>
      </p:sp>
      <p:cxnSp>
        <p:nvCxnSpPr>
          <p:cNvPr id="4" name="Straight Connector 3">
            <a:extLst>
              <a:ext uri="{FF2B5EF4-FFF2-40B4-BE49-F238E27FC236}">
                <a16:creationId xmlns:a16="http://schemas.microsoft.com/office/drawing/2014/main" id="{0DB19A9B-1C09-F6E1-4B8F-BB8A3B28B1BA}"/>
              </a:ext>
              <a:ext uri="{C183D7F6-B498-43B3-948B-1728B52AA6E4}">
                <adec:decorative xmlns:adec="http://schemas.microsoft.com/office/drawing/2017/decorative" val="1"/>
              </a:ext>
            </a:extLst>
          </p:cNvPr>
          <p:cNvCxnSpPr>
            <a:cxnSpLocks/>
          </p:cNvCxnSpPr>
          <p:nvPr/>
        </p:nvCxnSpPr>
        <p:spPr>
          <a:xfrm>
            <a:off x="428625" y="1006713"/>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62196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icture with the quote by Richard Stallman: &quot;think free speech not fee beer&quot; ">
            <a:extLst>
              <a:ext uri="{FF2B5EF4-FFF2-40B4-BE49-F238E27FC236}">
                <a16:creationId xmlns:a16="http://schemas.microsoft.com/office/drawing/2014/main" id="{99B6D9AB-37D3-9A44-BD33-5B1F498902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7261" y="1818975"/>
            <a:ext cx="8137478" cy="4577332"/>
          </a:xfrm>
          <a:prstGeom prst="rect">
            <a:avLst/>
          </a:prstGeom>
        </p:spPr>
      </p:pic>
      <p:cxnSp>
        <p:nvCxnSpPr>
          <p:cNvPr id="8" name="Straight Connector 7">
            <a:extLst>
              <a:ext uri="{FF2B5EF4-FFF2-40B4-BE49-F238E27FC236}">
                <a16:creationId xmlns:a16="http://schemas.microsoft.com/office/drawing/2014/main" id="{F69274C9-4103-B880-6960-E139090C4EA2}"/>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293606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DBD2E-8B32-D83A-B4A8-16D822944AA1}"/>
              </a:ext>
            </a:extLst>
          </p:cNvPr>
          <p:cNvSpPr>
            <a:spLocks noGrp="1"/>
          </p:cNvSpPr>
          <p:nvPr>
            <p:ph type="title"/>
          </p:nvPr>
        </p:nvSpPr>
        <p:spPr>
          <a:xfrm>
            <a:off x="402575" y="384367"/>
            <a:ext cx="11360800" cy="763600"/>
          </a:xfrm>
        </p:spPr>
        <p:txBody>
          <a:bodyPr>
            <a:normAutofit/>
          </a:bodyPr>
          <a:lstStyle/>
          <a:p>
            <a:r>
              <a:rPr lang="en-GB" sz="3200" b="1" dirty="0">
                <a:latin typeface="Avenir Book" panose="02000503020000020003" pitchFamily="2" charset="0"/>
              </a:rPr>
              <a:t>Design Decisions Can Cause Real-World Harms</a:t>
            </a:r>
          </a:p>
        </p:txBody>
      </p:sp>
      <p:sp>
        <p:nvSpPr>
          <p:cNvPr id="3" name="Text Placeholder 2">
            <a:extLst>
              <a:ext uri="{FF2B5EF4-FFF2-40B4-BE49-F238E27FC236}">
                <a16:creationId xmlns:a16="http://schemas.microsoft.com/office/drawing/2014/main" id="{790010BE-4916-735E-574E-25EB09472F70}"/>
              </a:ext>
            </a:extLst>
          </p:cNvPr>
          <p:cNvSpPr>
            <a:spLocks noGrp="1"/>
          </p:cNvSpPr>
          <p:nvPr>
            <p:ph type="body" idx="1"/>
          </p:nvPr>
        </p:nvSpPr>
        <p:spPr>
          <a:xfrm>
            <a:off x="415600" y="1536633"/>
            <a:ext cx="6713964" cy="4555200"/>
          </a:xfrm>
        </p:spPr>
        <p:txBody>
          <a:bodyPr>
            <a:normAutofit/>
          </a:bodyPr>
          <a:lstStyle/>
          <a:p>
            <a:pPr>
              <a:lnSpc>
                <a:spcPct val="150000"/>
              </a:lnSpc>
            </a:pPr>
            <a:r>
              <a:rPr lang="en-GB" sz="2000" dirty="0">
                <a:solidFill>
                  <a:schemeClr val="tx1"/>
                </a:solidFill>
                <a:latin typeface="Avenir Book" panose="02000503020000020003" pitchFamily="2" charset="0"/>
              </a:rPr>
              <a:t>Unlikely that Northpointe or Amazon developers were trying to maliciously introduce bias</a:t>
            </a:r>
          </a:p>
          <a:p>
            <a:pPr>
              <a:lnSpc>
                <a:spcPct val="150000"/>
              </a:lnSpc>
            </a:pPr>
            <a:r>
              <a:rPr lang="en-GB" sz="2000" dirty="0">
                <a:solidFill>
                  <a:schemeClr val="tx1"/>
                </a:solidFill>
                <a:latin typeface="Avenir Book" panose="02000503020000020003" pitchFamily="2" charset="0"/>
              </a:rPr>
              <a:t>Designing to the best of their ability within their worldview using data that was readily available</a:t>
            </a:r>
          </a:p>
          <a:p>
            <a:pPr>
              <a:lnSpc>
                <a:spcPct val="150000"/>
              </a:lnSpc>
            </a:pPr>
            <a:r>
              <a:rPr lang="en-GB" sz="2000" dirty="0">
                <a:solidFill>
                  <a:schemeClr val="tx1"/>
                </a:solidFill>
                <a:latin typeface="Avenir Book" panose="02000503020000020003" pitchFamily="2" charset="0"/>
              </a:rPr>
              <a:t>Small decisions and lack of critical reflection led to large real-world harms</a:t>
            </a:r>
          </a:p>
          <a:p>
            <a:pPr>
              <a:lnSpc>
                <a:spcPct val="150000"/>
              </a:lnSpc>
            </a:pPr>
            <a:r>
              <a:rPr lang="en-GB" sz="2000" i="1" dirty="0">
                <a:solidFill>
                  <a:schemeClr val="tx1"/>
                </a:solidFill>
                <a:latin typeface="Avenir Book" panose="02000503020000020003" pitchFamily="2" charset="0"/>
              </a:rPr>
              <a:t>Even the smallest decision, developer or task can have significant impact</a:t>
            </a:r>
          </a:p>
        </p:txBody>
      </p:sp>
      <p:cxnSp>
        <p:nvCxnSpPr>
          <p:cNvPr id="4" name="Straight Connector 3">
            <a:extLst>
              <a:ext uri="{FF2B5EF4-FFF2-40B4-BE49-F238E27FC236}">
                <a16:creationId xmlns:a16="http://schemas.microsoft.com/office/drawing/2014/main" id="{2544F3E5-ED02-AAFF-271A-953747DB174C}"/>
              </a:ext>
              <a:ext uri="{C183D7F6-B498-43B3-948B-1728B52AA6E4}">
                <adec:decorative xmlns:adec="http://schemas.microsoft.com/office/drawing/2017/decorative" val="1"/>
              </a:ext>
            </a:extLst>
          </p:cNvPr>
          <p:cNvCxnSpPr>
            <a:cxnSpLocks/>
          </p:cNvCxnSpPr>
          <p:nvPr/>
        </p:nvCxnSpPr>
        <p:spPr>
          <a:xfrm>
            <a:off x="428625" y="1006713"/>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pic>
        <p:nvPicPr>
          <p:cNvPr id="5" name="Picture 4" descr="Image of drops">
            <a:extLst>
              <a:ext uri="{FF2B5EF4-FFF2-40B4-BE49-F238E27FC236}">
                <a16:creationId xmlns:a16="http://schemas.microsoft.com/office/drawing/2014/main" id="{83789B5A-9392-6BF1-4E70-ED6A2F3BB32E}"/>
              </a:ext>
            </a:extLst>
          </p:cNvPr>
          <p:cNvPicPr>
            <a:picLocks noChangeAspect="1"/>
          </p:cNvPicPr>
          <p:nvPr/>
        </p:nvPicPr>
        <p:blipFill rotWithShape="1">
          <a:blip r:embed="rId2"/>
          <a:srcRect l="2531"/>
          <a:stretch/>
        </p:blipFill>
        <p:spPr>
          <a:xfrm>
            <a:off x="7129564" y="4064374"/>
            <a:ext cx="5062436" cy="2793626"/>
          </a:xfrm>
          <a:prstGeom prst="rect">
            <a:avLst/>
          </a:prstGeom>
        </p:spPr>
      </p:pic>
      <p:pic>
        <p:nvPicPr>
          <p:cNvPr id="6" name="Picture 5" descr="Triangle showing components of citizenship: freedom, rights, duties">
            <a:extLst>
              <a:ext uri="{FF2B5EF4-FFF2-40B4-BE49-F238E27FC236}">
                <a16:creationId xmlns:a16="http://schemas.microsoft.com/office/drawing/2014/main" id="{C6DD8343-E0BD-8372-7269-08E252590AC4}"/>
              </a:ext>
            </a:extLst>
          </p:cNvPr>
          <p:cNvPicPr>
            <a:picLocks noChangeAspect="1"/>
          </p:cNvPicPr>
          <p:nvPr/>
        </p:nvPicPr>
        <p:blipFill>
          <a:blip r:embed="rId3"/>
          <a:stretch>
            <a:fillRect/>
          </a:stretch>
        </p:blipFill>
        <p:spPr>
          <a:xfrm>
            <a:off x="7903754" y="1373834"/>
            <a:ext cx="3514055" cy="2549287"/>
          </a:xfrm>
          <a:prstGeom prst="rect">
            <a:avLst/>
          </a:prstGeom>
        </p:spPr>
      </p:pic>
    </p:spTree>
    <p:extLst>
      <p:ext uri="{BB962C8B-B14F-4D97-AF65-F5344CB8AC3E}">
        <p14:creationId xmlns:p14="http://schemas.microsoft.com/office/powerpoint/2010/main" val="19150483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A08F2-628C-5A4B-B3D3-C669F9400E4A}"/>
              </a:ext>
            </a:extLst>
          </p:cNvPr>
          <p:cNvSpPr>
            <a:spLocks noGrp="1"/>
          </p:cNvSpPr>
          <p:nvPr>
            <p:ph type="title"/>
          </p:nvPr>
        </p:nvSpPr>
        <p:spPr>
          <a:xfrm>
            <a:off x="428625" y="389140"/>
            <a:ext cx="10515600" cy="631429"/>
          </a:xfrm>
        </p:spPr>
        <p:txBody>
          <a:bodyPr>
            <a:noAutofit/>
          </a:bodyPr>
          <a:lstStyle/>
          <a:p>
            <a:r>
              <a:rPr lang="en-GB" sz="3200" b="1" dirty="0">
                <a:latin typeface="Avenir Book" panose="02000503020000020003" pitchFamily="2" charset="0"/>
              </a:rPr>
              <a:t>Ethics at the Centre of Data Science</a:t>
            </a:r>
          </a:p>
        </p:txBody>
      </p:sp>
      <p:sp>
        <p:nvSpPr>
          <p:cNvPr id="3" name="Content Placeholder 2">
            <a:extLst>
              <a:ext uri="{FF2B5EF4-FFF2-40B4-BE49-F238E27FC236}">
                <a16:creationId xmlns:a16="http://schemas.microsoft.com/office/drawing/2014/main" id="{57CD47BD-6020-444A-ADCA-0DDF8AA7BE92}"/>
              </a:ext>
            </a:extLst>
          </p:cNvPr>
          <p:cNvSpPr>
            <a:spLocks noGrp="1"/>
          </p:cNvSpPr>
          <p:nvPr>
            <p:ph sz="half" idx="1"/>
          </p:nvPr>
        </p:nvSpPr>
        <p:spPr>
          <a:xfrm>
            <a:off x="557213" y="1485906"/>
            <a:ext cx="10796587" cy="5122712"/>
          </a:xfrm>
        </p:spPr>
        <p:txBody>
          <a:bodyPr>
            <a:normAutofit/>
          </a:bodyPr>
          <a:lstStyle/>
          <a:p>
            <a:pPr>
              <a:lnSpc>
                <a:spcPct val="150000"/>
              </a:lnSpc>
            </a:pPr>
            <a:r>
              <a:rPr lang="en-GB" sz="2000" dirty="0">
                <a:latin typeface="Avenir Book" panose="02000503020000020003" pitchFamily="2" charset="0"/>
              </a:rPr>
              <a:t>Research practices and the tools that underpin them have ethical implications</a:t>
            </a:r>
          </a:p>
          <a:p>
            <a:pPr>
              <a:lnSpc>
                <a:spcPct val="150000"/>
              </a:lnSpc>
            </a:pPr>
            <a:r>
              <a:rPr lang="en-GB" sz="2000" dirty="0">
                <a:latin typeface="Avenir Book" panose="02000503020000020003" pitchFamily="2" charset="0"/>
              </a:rPr>
              <a:t>Even the smallest tools, practices and decisions can have significant ethical consequences</a:t>
            </a:r>
          </a:p>
          <a:p>
            <a:pPr marL="0" indent="0">
              <a:lnSpc>
                <a:spcPct val="150000"/>
              </a:lnSpc>
              <a:buNone/>
            </a:pPr>
            <a:endParaRPr lang="en-GB" sz="2000" dirty="0">
              <a:latin typeface="Avenir Book" panose="02000503020000020003" pitchFamily="2" charset="0"/>
            </a:endParaRPr>
          </a:p>
          <a:p>
            <a:pPr>
              <a:lnSpc>
                <a:spcPct val="150000"/>
              </a:lnSpc>
            </a:pPr>
            <a:r>
              <a:rPr lang="en-GB" sz="2000" dirty="0">
                <a:latin typeface="Avenir Book" panose="02000503020000020003" pitchFamily="2" charset="0"/>
              </a:rPr>
              <a:t>Get independent researchers to check your code/data selection/results to expose biases</a:t>
            </a:r>
          </a:p>
          <a:p>
            <a:pPr>
              <a:lnSpc>
                <a:spcPct val="150000"/>
              </a:lnSpc>
            </a:pPr>
            <a:r>
              <a:rPr lang="en-GB" sz="2000" dirty="0">
                <a:latin typeface="Avenir Book" panose="02000503020000020003" pitchFamily="2" charset="0"/>
              </a:rPr>
              <a:t>Always critically examine the decisions you’re making in your research and ask “why do I think that way”?</a:t>
            </a:r>
          </a:p>
          <a:p>
            <a:pPr>
              <a:lnSpc>
                <a:spcPct val="150000"/>
              </a:lnSpc>
            </a:pPr>
            <a:r>
              <a:rPr lang="en-GB" sz="2000" dirty="0">
                <a:latin typeface="Avenir Book" panose="02000503020000020003" pitchFamily="2" charset="0"/>
              </a:rPr>
              <a:t>Be critical of the code and results you’re using – how did they get to the point they did?</a:t>
            </a:r>
          </a:p>
          <a:p>
            <a:pPr>
              <a:lnSpc>
                <a:spcPct val="150000"/>
              </a:lnSpc>
            </a:pPr>
            <a:r>
              <a:rPr lang="en-GB" sz="2000" dirty="0">
                <a:latin typeface="Avenir Book" panose="02000503020000020003" pitchFamily="2" charset="0"/>
              </a:rPr>
              <a:t>Think about how other cultures will respond to your decisions</a:t>
            </a:r>
          </a:p>
          <a:p>
            <a:pPr>
              <a:lnSpc>
                <a:spcPct val="150000"/>
              </a:lnSpc>
            </a:pPr>
            <a:endParaRPr lang="en-GB" sz="2000" dirty="0">
              <a:latin typeface="Avenir Book" panose="02000503020000020003" pitchFamily="2" charset="0"/>
            </a:endParaRPr>
          </a:p>
        </p:txBody>
      </p:sp>
      <p:cxnSp>
        <p:nvCxnSpPr>
          <p:cNvPr id="6" name="Straight Connector 5">
            <a:extLst>
              <a:ext uri="{FF2B5EF4-FFF2-40B4-BE49-F238E27FC236}">
                <a16:creationId xmlns:a16="http://schemas.microsoft.com/office/drawing/2014/main" id="{463B5F9D-4B85-7ABB-3D47-D371BECDD1FC}"/>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125825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245C3-732A-4A98-76A0-450FF7607DE8}"/>
              </a:ext>
            </a:extLst>
          </p:cNvPr>
          <p:cNvSpPr>
            <a:spLocks noGrp="1"/>
          </p:cNvSpPr>
          <p:nvPr>
            <p:ph type="title"/>
          </p:nvPr>
        </p:nvSpPr>
        <p:spPr>
          <a:xfrm>
            <a:off x="428625" y="90607"/>
            <a:ext cx="10515600" cy="1325563"/>
          </a:xfrm>
        </p:spPr>
        <p:txBody>
          <a:bodyPr>
            <a:normAutofit/>
          </a:bodyPr>
          <a:lstStyle/>
          <a:p>
            <a:r>
              <a:rPr lang="en-GB" sz="3200" b="1" dirty="0">
                <a:latin typeface="Avenir Book" panose="02000503020000020003" pitchFamily="2" charset="0"/>
              </a:rPr>
              <a:t>Extending Data Science Citizenship Responsibilities</a:t>
            </a:r>
          </a:p>
        </p:txBody>
      </p:sp>
      <p:pic>
        <p:nvPicPr>
          <p:cNvPr id="5" name="Content Placeholder 4">
            <a:extLst>
              <a:ext uri="{FF2B5EF4-FFF2-40B4-BE49-F238E27FC236}">
                <a16:creationId xmlns:a16="http://schemas.microsoft.com/office/drawing/2014/main" id="{6DD7FD56-D1CD-AE48-E30D-9C3196C925A3}"/>
              </a:ext>
            </a:extLst>
          </p:cNvPr>
          <p:cNvPicPr>
            <a:picLocks noGrp="1" noChangeAspect="1"/>
          </p:cNvPicPr>
          <p:nvPr>
            <p:ph idx="1"/>
          </p:nvPr>
        </p:nvPicPr>
        <p:blipFill>
          <a:blip r:embed="rId2"/>
          <a:stretch>
            <a:fillRect/>
          </a:stretch>
        </p:blipFill>
        <p:spPr>
          <a:xfrm>
            <a:off x="428625" y="1181391"/>
            <a:ext cx="11074682" cy="5351213"/>
          </a:xfrm>
        </p:spPr>
      </p:pic>
      <p:cxnSp>
        <p:nvCxnSpPr>
          <p:cNvPr id="6" name="Straight Connector 5">
            <a:extLst>
              <a:ext uri="{FF2B5EF4-FFF2-40B4-BE49-F238E27FC236}">
                <a16:creationId xmlns:a16="http://schemas.microsoft.com/office/drawing/2014/main" id="{8067B51E-677C-5A37-115F-C8FA2EDCE4FB}"/>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496654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8CE85-355B-BE19-FC6E-BCFB18C84E59}"/>
              </a:ext>
            </a:extLst>
          </p:cNvPr>
          <p:cNvSpPr>
            <a:spLocks noGrp="1"/>
          </p:cNvSpPr>
          <p:nvPr>
            <p:ph type="title"/>
          </p:nvPr>
        </p:nvSpPr>
        <p:spPr>
          <a:xfrm>
            <a:off x="428625" y="356839"/>
            <a:ext cx="11360800" cy="763600"/>
          </a:xfrm>
        </p:spPr>
        <p:txBody>
          <a:bodyPr/>
          <a:lstStyle/>
          <a:p>
            <a:pPr rtl="0" eaLnBrk="1" latinLnBrk="0" hangingPunct="1"/>
            <a:r>
              <a:rPr lang="en-GB" sz="3200" b="1" kern="1200" dirty="0">
                <a:solidFill>
                  <a:srgbClr val="000000"/>
                </a:solidFill>
                <a:effectLst/>
                <a:latin typeface="Avenir Book" panose="02000503020000020003" pitchFamily="2" charset="0"/>
                <a:ea typeface="+mn-ea"/>
                <a:cs typeface="Calibri" panose="020F0502020204030204" pitchFamily="34" charset="0"/>
              </a:rPr>
              <a:t>Outline for Next Week</a:t>
            </a:r>
            <a:endParaRPr lang="en-NL" dirty="0">
              <a:effectLst/>
            </a:endParaRPr>
          </a:p>
          <a:p>
            <a:endParaRPr lang="en-GB" dirty="0"/>
          </a:p>
        </p:txBody>
      </p:sp>
      <p:sp>
        <p:nvSpPr>
          <p:cNvPr id="3" name="Text Placeholder 2">
            <a:extLst>
              <a:ext uri="{FF2B5EF4-FFF2-40B4-BE49-F238E27FC236}">
                <a16:creationId xmlns:a16="http://schemas.microsoft.com/office/drawing/2014/main" id="{C0D359EA-D829-1043-B6FC-71A01D3EC352}"/>
              </a:ext>
            </a:extLst>
          </p:cNvPr>
          <p:cNvSpPr>
            <a:spLocks noGrp="1"/>
          </p:cNvSpPr>
          <p:nvPr>
            <p:ph type="body" idx="1"/>
          </p:nvPr>
        </p:nvSpPr>
        <p:spPr>
          <a:xfrm>
            <a:off x="415600" y="1536633"/>
            <a:ext cx="11360800" cy="4964528"/>
          </a:xfrm>
        </p:spPr>
        <p:txBody>
          <a:bodyPr>
            <a:normAutofit/>
          </a:bodyPr>
          <a:lstStyle/>
          <a:p>
            <a:pPr marL="152396" indent="0">
              <a:lnSpc>
                <a:spcPct val="150000"/>
              </a:lnSpc>
              <a:buNone/>
            </a:pPr>
            <a:r>
              <a:rPr lang="en-GB" sz="2000" dirty="0">
                <a:solidFill>
                  <a:schemeClr val="tx1"/>
                </a:solidFill>
                <a:latin typeface="Avenir Book" panose="02000503020000020003" pitchFamily="2" charset="0"/>
              </a:rPr>
              <a:t>Over the course of next week, reflect on the tools that you are going to be taught.  Think about:</a:t>
            </a:r>
          </a:p>
          <a:p>
            <a:pPr marL="1219181" lvl="1" indent="-457200">
              <a:lnSpc>
                <a:spcPct val="150000"/>
              </a:lnSpc>
              <a:buAutoNum type="arabicPeriod"/>
            </a:pPr>
            <a:r>
              <a:rPr lang="en-GB" sz="1800" dirty="0">
                <a:solidFill>
                  <a:schemeClr val="tx1"/>
                </a:solidFill>
                <a:latin typeface="Avenir Book" panose="02000503020000020003" pitchFamily="2" charset="0"/>
              </a:rPr>
              <a:t>How you can safeguard </a:t>
            </a:r>
            <a:r>
              <a:rPr lang="en-GB" sz="1800" i="1" dirty="0">
                <a:solidFill>
                  <a:schemeClr val="tx1"/>
                </a:solidFill>
                <a:latin typeface="Avenir Book" panose="02000503020000020003" pitchFamily="2" charset="0"/>
              </a:rPr>
              <a:t>beneficial </a:t>
            </a:r>
            <a:r>
              <a:rPr lang="en-GB" sz="1800" dirty="0">
                <a:solidFill>
                  <a:schemeClr val="tx1"/>
                </a:solidFill>
                <a:latin typeface="Avenir Book" panose="02000503020000020003" pitchFamily="2" charset="0"/>
              </a:rPr>
              <a:t>outcomes of your activities in data gathering, infrastructure building and data dissemination?</a:t>
            </a:r>
          </a:p>
          <a:p>
            <a:pPr marL="1219181" lvl="1" indent="-457200">
              <a:lnSpc>
                <a:spcPct val="150000"/>
              </a:lnSpc>
              <a:buAutoNum type="arabicPeriod"/>
            </a:pPr>
            <a:r>
              <a:rPr lang="en-GB" sz="1800" dirty="0">
                <a:solidFill>
                  <a:schemeClr val="tx1"/>
                </a:solidFill>
                <a:latin typeface="Avenir Book" panose="02000503020000020003" pitchFamily="2" charset="0"/>
              </a:rPr>
              <a:t>How can you discuss these issues with your colleagues and peers?</a:t>
            </a:r>
          </a:p>
          <a:p>
            <a:pPr marL="1219181" lvl="1" indent="-457200">
              <a:lnSpc>
                <a:spcPct val="150000"/>
              </a:lnSpc>
              <a:buAutoNum type="arabicPeriod"/>
            </a:pPr>
            <a:r>
              <a:rPr lang="en-GB" sz="1800" dirty="0">
                <a:solidFill>
                  <a:schemeClr val="tx1"/>
                </a:solidFill>
                <a:latin typeface="Avenir Book" panose="02000503020000020003" pitchFamily="2" charset="0"/>
              </a:rPr>
              <a:t>How can you scrutinize the systems/datasets you will work with to make sure that biases do not creep into your research systems?</a:t>
            </a:r>
          </a:p>
          <a:p>
            <a:pPr marL="1219181" lvl="1" indent="-457200">
              <a:lnSpc>
                <a:spcPct val="150000"/>
              </a:lnSpc>
              <a:buAutoNum type="arabicPeriod"/>
            </a:pPr>
            <a:r>
              <a:rPr lang="en-GB" sz="1800" dirty="0">
                <a:solidFill>
                  <a:schemeClr val="tx1"/>
                </a:solidFill>
                <a:latin typeface="Avenir Book" panose="02000503020000020003" pitchFamily="2" charset="0"/>
              </a:rPr>
              <a:t>How can responsible and open science citizen strengthen these activities?</a:t>
            </a:r>
          </a:p>
          <a:p>
            <a:endParaRPr lang="en-GB" dirty="0">
              <a:latin typeface="Avenir Book" panose="02000503020000020003" pitchFamily="2" charset="0"/>
            </a:endParaRPr>
          </a:p>
        </p:txBody>
      </p:sp>
      <p:cxnSp>
        <p:nvCxnSpPr>
          <p:cNvPr id="5" name="Straight Connector 4">
            <a:extLst>
              <a:ext uri="{FF2B5EF4-FFF2-40B4-BE49-F238E27FC236}">
                <a16:creationId xmlns:a16="http://schemas.microsoft.com/office/drawing/2014/main" id="{A168F1B9-B849-C9FA-79C2-EF5559C37F40}"/>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870499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01632-0220-34B3-5D83-A453B8907C98}"/>
              </a:ext>
            </a:extLst>
          </p:cNvPr>
          <p:cNvSpPr>
            <a:spLocks noGrp="1"/>
          </p:cNvSpPr>
          <p:nvPr>
            <p:ph type="title"/>
          </p:nvPr>
        </p:nvSpPr>
        <p:spPr>
          <a:xfrm>
            <a:off x="428625" y="343932"/>
            <a:ext cx="10515600" cy="1325563"/>
          </a:xfrm>
        </p:spPr>
        <p:txBody>
          <a:bodyPr/>
          <a:lstStyle/>
          <a:p>
            <a:pPr rtl="0" eaLnBrk="1" latinLnBrk="0" hangingPunct="1"/>
            <a:r>
              <a:rPr lang="en-GB" sz="3200" b="1" kern="1200" dirty="0">
                <a:solidFill>
                  <a:srgbClr val="000000"/>
                </a:solidFill>
                <a:effectLst/>
                <a:latin typeface="Avenir Book" panose="02000503020000020003" pitchFamily="2" charset="0"/>
                <a:ea typeface="+mn-ea"/>
                <a:cs typeface="+mn-cs"/>
              </a:rPr>
              <a:t>Thank You </a:t>
            </a:r>
            <a:endParaRPr lang="en-NL" dirty="0">
              <a:effectLst/>
            </a:endParaRPr>
          </a:p>
          <a:p>
            <a:endParaRPr lang="en-GB" dirty="0"/>
          </a:p>
        </p:txBody>
      </p:sp>
      <p:sp>
        <p:nvSpPr>
          <p:cNvPr id="3" name="Content Placeholder 2">
            <a:extLst>
              <a:ext uri="{FF2B5EF4-FFF2-40B4-BE49-F238E27FC236}">
                <a16:creationId xmlns:a16="http://schemas.microsoft.com/office/drawing/2014/main" id="{1CEBBF1C-4B25-3941-AD17-AF781CD6716D}"/>
              </a:ext>
            </a:extLst>
          </p:cNvPr>
          <p:cNvSpPr>
            <a:spLocks noGrp="1"/>
          </p:cNvSpPr>
          <p:nvPr>
            <p:ph sz="half" idx="1"/>
          </p:nvPr>
        </p:nvSpPr>
        <p:spPr>
          <a:xfrm>
            <a:off x="1376896" y="2638044"/>
            <a:ext cx="9438209" cy="3101982"/>
          </a:xfrm>
        </p:spPr>
        <p:txBody>
          <a:bodyPr>
            <a:normAutofit/>
          </a:bodyPr>
          <a:lstStyle/>
          <a:p>
            <a:pPr marL="0" indent="0" algn="ctr">
              <a:buNone/>
            </a:pPr>
            <a:r>
              <a:rPr lang="en-GB" sz="2000" dirty="0">
                <a:latin typeface="Avenir Book" panose="02000503020000020003" pitchFamily="2" charset="0"/>
              </a:rPr>
              <a:t>Please feel free to contact me with any further questions!</a:t>
            </a:r>
          </a:p>
          <a:p>
            <a:pPr marL="0" indent="0" algn="ctr">
              <a:buNone/>
            </a:pPr>
            <a:r>
              <a:rPr lang="en-GB" sz="2000" dirty="0">
                <a:latin typeface="Avenir Book" panose="02000503020000020003" pitchFamily="2" charset="0"/>
                <a:hlinkClick r:id="rId3"/>
              </a:rPr>
              <a:t>l.m.bezuidenhout@cwts.leidenuniv.nl</a:t>
            </a:r>
            <a:r>
              <a:rPr lang="en-GB" sz="2000" dirty="0">
                <a:latin typeface="Avenir Book" panose="02000503020000020003" pitchFamily="2" charset="0"/>
              </a:rPr>
              <a:t> </a:t>
            </a:r>
          </a:p>
        </p:txBody>
      </p:sp>
      <p:cxnSp>
        <p:nvCxnSpPr>
          <p:cNvPr id="6" name="Straight Connector 5">
            <a:extLst>
              <a:ext uri="{FF2B5EF4-FFF2-40B4-BE49-F238E27FC236}">
                <a16:creationId xmlns:a16="http://schemas.microsoft.com/office/drawing/2014/main" id="{31E1E8FA-E9E3-4DBF-A702-DDDE6E1FA9FD}"/>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27733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07B31-AF3A-9047-B3D1-1FAC2C90E20E}"/>
              </a:ext>
            </a:extLst>
          </p:cNvPr>
          <p:cNvSpPr>
            <a:spLocks noGrp="1"/>
          </p:cNvSpPr>
          <p:nvPr>
            <p:ph type="title"/>
          </p:nvPr>
        </p:nvSpPr>
        <p:spPr>
          <a:xfrm>
            <a:off x="395284" y="-19641"/>
            <a:ext cx="11368091" cy="1325563"/>
          </a:xfrm>
        </p:spPr>
        <p:txBody>
          <a:bodyPr>
            <a:normAutofit/>
          </a:bodyPr>
          <a:lstStyle/>
          <a:p>
            <a:r>
              <a:rPr lang="en-GB" sz="3200" b="1" dirty="0">
                <a:latin typeface="Avenir Book" panose="02000503020000020003" pitchFamily="2" charset="0"/>
              </a:rPr>
              <a:t>Open and Responsible Science Citizenship</a:t>
            </a:r>
          </a:p>
        </p:txBody>
      </p:sp>
      <p:sp>
        <p:nvSpPr>
          <p:cNvPr id="3" name="Content Placeholder 2">
            <a:extLst>
              <a:ext uri="{FF2B5EF4-FFF2-40B4-BE49-F238E27FC236}">
                <a16:creationId xmlns:a16="http://schemas.microsoft.com/office/drawing/2014/main" id="{53D026B4-8F3D-684D-8F9A-9A112BB85288}"/>
              </a:ext>
            </a:extLst>
          </p:cNvPr>
          <p:cNvSpPr>
            <a:spLocks noGrp="1"/>
          </p:cNvSpPr>
          <p:nvPr>
            <p:ph idx="1"/>
          </p:nvPr>
        </p:nvSpPr>
        <p:spPr>
          <a:xfrm>
            <a:off x="428546" y="1385504"/>
            <a:ext cx="7348538" cy="4351338"/>
          </a:xfrm>
        </p:spPr>
        <p:txBody>
          <a:bodyPr>
            <a:normAutofit/>
          </a:bodyPr>
          <a:lstStyle/>
          <a:p>
            <a:pPr>
              <a:lnSpc>
                <a:spcPct val="150000"/>
              </a:lnSpc>
            </a:pPr>
            <a:r>
              <a:rPr lang="en-GB" sz="2000" dirty="0">
                <a:latin typeface="Avenir Book" panose="02000503020000020003" pitchFamily="2" charset="0"/>
              </a:rPr>
              <a:t>Consider ethics in daily activities</a:t>
            </a:r>
          </a:p>
          <a:p>
            <a:pPr>
              <a:lnSpc>
                <a:spcPct val="150000"/>
              </a:lnSpc>
            </a:pPr>
            <a:r>
              <a:rPr lang="en-GB" sz="2000" dirty="0">
                <a:latin typeface="Avenir Book" panose="02000503020000020003" pitchFamily="2" charset="0"/>
              </a:rPr>
              <a:t>Engage in discussions about the “big picture”</a:t>
            </a:r>
          </a:p>
          <a:p>
            <a:pPr>
              <a:lnSpc>
                <a:spcPct val="150000"/>
              </a:lnSpc>
            </a:pPr>
            <a:r>
              <a:rPr lang="en-GB" sz="2000" dirty="0">
                <a:latin typeface="Avenir Book" panose="02000503020000020003" pitchFamily="2" charset="0"/>
              </a:rPr>
              <a:t>Contribute, safeguard and curate community resources</a:t>
            </a:r>
          </a:p>
          <a:p>
            <a:pPr>
              <a:lnSpc>
                <a:spcPct val="150000"/>
              </a:lnSpc>
            </a:pPr>
            <a:r>
              <a:rPr lang="en-GB" sz="2000" dirty="0">
                <a:latin typeface="Avenir Book" panose="02000503020000020003" pitchFamily="2" charset="0"/>
              </a:rPr>
              <a:t>Contribute to community-building activities</a:t>
            </a:r>
          </a:p>
          <a:p>
            <a:pPr>
              <a:lnSpc>
                <a:spcPct val="150000"/>
              </a:lnSpc>
            </a:pPr>
            <a:r>
              <a:rPr lang="en-GB" sz="2000" dirty="0">
                <a:latin typeface="Avenir Book" panose="02000503020000020003" pitchFamily="2" charset="0"/>
              </a:rPr>
              <a:t>Uphold and promote community values</a:t>
            </a:r>
          </a:p>
          <a:p>
            <a:endParaRPr lang="en-GB" sz="2000" dirty="0">
              <a:latin typeface="Avenir Book" panose="02000503020000020003" pitchFamily="2" charset="0"/>
            </a:endParaRPr>
          </a:p>
        </p:txBody>
      </p:sp>
      <p:pic>
        <p:nvPicPr>
          <p:cNvPr id="5" name="Picture 4" descr="Diagram illustrating the different areas of Open Science: Open Notebooks, Open Data, Open Peer Review, Open Access, Open Source, Scientific Social Network, Citizen Science, Open Educational Resources">
            <a:extLst>
              <a:ext uri="{FF2B5EF4-FFF2-40B4-BE49-F238E27FC236}">
                <a16:creationId xmlns:a16="http://schemas.microsoft.com/office/drawing/2014/main" id="{83186555-C4C9-FD4F-9C25-84CAFF9963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56161" y="4086225"/>
            <a:ext cx="4125631" cy="2383839"/>
          </a:xfrm>
          <a:prstGeom prst="rect">
            <a:avLst/>
          </a:prstGeom>
        </p:spPr>
      </p:pic>
      <p:pic>
        <p:nvPicPr>
          <p:cNvPr id="6" name="Picture 5" descr="Triangle showing that citizenship involves freedom, rights and duties">
            <a:extLst>
              <a:ext uri="{FF2B5EF4-FFF2-40B4-BE49-F238E27FC236}">
                <a16:creationId xmlns:a16="http://schemas.microsoft.com/office/drawing/2014/main" id="{2EF5F2E5-17D6-554A-A426-F535787F5637}"/>
              </a:ext>
            </a:extLst>
          </p:cNvPr>
          <p:cNvPicPr>
            <a:picLocks noChangeAspect="1"/>
          </p:cNvPicPr>
          <p:nvPr/>
        </p:nvPicPr>
        <p:blipFill>
          <a:blip r:embed="rId4"/>
          <a:stretch>
            <a:fillRect/>
          </a:stretch>
        </p:blipFill>
        <p:spPr>
          <a:xfrm>
            <a:off x="7573557" y="1099577"/>
            <a:ext cx="3988928" cy="2893786"/>
          </a:xfrm>
          <a:prstGeom prst="rect">
            <a:avLst/>
          </a:prstGeom>
        </p:spPr>
      </p:pic>
      <p:cxnSp>
        <p:nvCxnSpPr>
          <p:cNvPr id="8" name="Straight Connector 7">
            <a:extLst>
              <a:ext uri="{FF2B5EF4-FFF2-40B4-BE49-F238E27FC236}">
                <a16:creationId xmlns:a16="http://schemas.microsoft.com/office/drawing/2014/main" id="{C17ABE92-4077-7403-C5DB-A5A21EA31C8F}"/>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BC13C34A-3256-184D-B965-FF62EF8D1C92}"/>
              </a:ext>
              <a:ext uri="{C183D7F6-B498-43B3-948B-1728B52AA6E4}">
                <adec:decorative xmlns:adec="http://schemas.microsoft.com/office/drawing/2017/decorative" val="1"/>
              </a:ext>
            </a:extLst>
          </p:cNvPr>
          <p:cNvSpPr/>
          <p:nvPr/>
        </p:nvSpPr>
        <p:spPr>
          <a:xfrm>
            <a:off x="7756619" y="6470064"/>
            <a:ext cx="6817058" cy="253916"/>
          </a:xfrm>
          <a:prstGeom prst="rect">
            <a:avLst/>
          </a:prstGeom>
        </p:spPr>
        <p:txBody>
          <a:bodyPr wrap="square">
            <a:spAutoFit/>
          </a:bodyPr>
          <a:lstStyle/>
          <a:p>
            <a:r>
              <a:rPr lang="en-GB" sz="1050" dirty="0">
                <a:hlinkClick r:id="rId5"/>
              </a:rPr>
              <a:t>https://www.fosteropenscience.eu/content/what-open-science-introduction</a:t>
            </a:r>
            <a:endParaRPr lang="en-GB" sz="1050" dirty="0"/>
          </a:p>
        </p:txBody>
      </p:sp>
    </p:spTree>
    <p:extLst>
      <p:ext uri="{BB962C8B-B14F-4D97-AF65-F5344CB8AC3E}">
        <p14:creationId xmlns:p14="http://schemas.microsoft.com/office/powerpoint/2010/main" val="7909654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6" name="Title 5">
            <a:extLst>
              <a:ext uri="{FF2B5EF4-FFF2-40B4-BE49-F238E27FC236}">
                <a16:creationId xmlns:a16="http://schemas.microsoft.com/office/drawing/2014/main" id="{BEAAD645-3351-DC95-9665-5AF92D2C440A}"/>
              </a:ext>
            </a:extLst>
          </p:cNvPr>
          <p:cNvSpPr>
            <a:spLocks noGrp="1"/>
          </p:cNvSpPr>
          <p:nvPr>
            <p:ph type="title"/>
          </p:nvPr>
        </p:nvSpPr>
        <p:spPr>
          <a:xfrm>
            <a:off x="533187" y="326948"/>
            <a:ext cx="10515600" cy="1325563"/>
          </a:xfrm>
        </p:spPr>
        <p:txBody>
          <a:bodyPr>
            <a:normAutofit/>
          </a:bodyPr>
          <a:lstStyle/>
          <a:p>
            <a:pPr rtl="0" eaLnBrk="1" latinLnBrk="0" hangingPunct="1"/>
            <a:r>
              <a:rPr lang="en-GB" sz="3200" b="1" kern="1200" dirty="0">
                <a:solidFill>
                  <a:srgbClr val="000000"/>
                </a:solidFill>
                <a:effectLst/>
                <a:latin typeface="Avenir Book" panose="02000503020000020003" pitchFamily="2" charset="0"/>
                <a:ea typeface="+mn-ea"/>
                <a:cs typeface="+mn-cs"/>
              </a:rPr>
              <a:t>Open Science Throughout The Research Lifecycle</a:t>
            </a:r>
            <a:endParaRPr lang="en-NL" sz="3200" b="1" dirty="0">
              <a:effectLst/>
              <a:latin typeface="Avenir Book" panose="02000503020000020003" pitchFamily="2" charset="0"/>
            </a:endParaRPr>
          </a:p>
          <a:p>
            <a:endParaRPr lang="en-GB" sz="3200" b="1" dirty="0">
              <a:latin typeface="Avenir Book" panose="02000503020000020003" pitchFamily="2" charset="0"/>
            </a:endParaRPr>
          </a:p>
        </p:txBody>
      </p:sp>
      <p:sp>
        <p:nvSpPr>
          <p:cNvPr id="191" name="Google Shape;191;g5e5392d084_0_79">
            <a:extLst>
              <a:ext uri="{C183D7F6-B498-43B3-948B-1728B52AA6E4}">
                <adec:decorative xmlns:adec="http://schemas.microsoft.com/office/drawing/2017/decorative" val="1"/>
              </a:ext>
            </a:extLst>
          </p:cNvPr>
          <p:cNvSpPr/>
          <p:nvPr/>
        </p:nvSpPr>
        <p:spPr>
          <a:xfrm rot="2736269">
            <a:off x="2097907" y="3666844"/>
            <a:ext cx="4041552" cy="168441"/>
          </a:xfrm>
          <a:prstGeom prst="rect">
            <a:avLst/>
          </a:prstGeom>
          <a:solidFill>
            <a:srgbClr val="045C83"/>
          </a:solidFill>
          <a:ln>
            <a:noFill/>
          </a:ln>
        </p:spPr>
        <p:txBody>
          <a:bodyPr spcFirstLastPara="1" wrap="square" lIns="91425" tIns="45700" rIns="91425" bIns="45700" anchor="ctr" anchorCtr="0">
            <a:noAutofit/>
          </a:bodyPr>
          <a:lstStyle/>
          <a:p>
            <a:pPr algn="ctr"/>
            <a:endParaRPr sz="1400">
              <a:solidFill>
                <a:schemeClr val="lt1"/>
              </a:solidFill>
              <a:latin typeface="Calibri"/>
              <a:ea typeface="Calibri"/>
              <a:cs typeface="Calibri"/>
              <a:sym typeface="Calibri"/>
            </a:endParaRPr>
          </a:p>
        </p:txBody>
      </p:sp>
      <p:sp>
        <p:nvSpPr>
          <p:cNvPr id="192" name="Google Shape;192;g5e5392d084_0_79">
            <a:extLst>
              <a:ext uri="{C183D7F6-B498-43B3-948B-1728B52AA6E4}">
                <adec:decorative xmlns:adec="http://schemas.microsoft.com/office/drawing/2017/decorative" val="1"/>
              </a:ext>
            </a:extLst>
          </p:cNvPr>
          <p:cNvSpPr/>
          <p:nvPr/>
        </p:nvSpPr>
        <p:spPr>
          <a:xfrm rot="-2736272">
            <a:off x="5292961" y="3593951"/>
            <a:ext cx="3719519" cy="169715"/>
          </a:xfrm>
          <a:prstGeom prst="rect">
            <a:avLst/>
          </a:prstGeom>
          <a:solidFill>
            <a:srgbClr val="045C83"/>
          </a:solidFill>
          <a:ln>
            <a:noFill/>
          </a:ln>
        </p:spPr>
        <p:txBody>
          <a:bodyPr spcFirstLastPara="1" wrap="square" lIns="91425" tIns="45700" rIns="91425" bIns="45700" anchor="ctr" anchorCtr="0">
            <a:noAutofit/>
          </a:bodyPr>
          <a:lstStyle/>
          <a:p>
            <a:pPr algn="ctr"/>
            <a:endParaRPr sz="1400">
              <a:solidFill>
                <a:schemeClr val="lt1"/>
              </a:solidFill>
              <a:latin typeface="Calibri"/>
              <a:ea typeface="Calibri"/>
              <a:cs typeface="Calibri"/>
              <a:sym typeface="Calibri"/>
            </a:endParaRPr>
          </a:p>
        </p:txBody>
      </p:sp>
      <p:sp>
        <p:nvSpPr>
          <p:cNvPr id="193" name="Google Shape;193;g5e5392d084_0_79">
            <a:extLst>
              <a:ext uri="{C183D7F6-B498-43B3-948B-1728B52AA6E4}">
                <adec:decorative xmlns:adec="http://schemas.microsoft.com/office/drawing/2017/decorative" val="1"/>
              </a:ext>
            </a:extLst>
          </p:cNvPr>
          <p:cNvSpPr/>
          <p:nvPr/>
        </p:nvSpPr>
        <p:spPr>
          <a:xfrm>
            <a:off x="5199594" y="4094990"/>
            <a:ext cx="912300" cy="179100"/>
          </a:xfrm>
          <a:prstGeom prst="rect">
            <a:avLst/>
          </a:prstGeom>
          <a:solidFill>
            <a:srgbClr val="045C83"/>
          </a:solidFill>
          <a:ln>
            <a:noFill/>
          </a:ln>
        </p:spPr>
        <p:txBody>
          <a:bodyPr spcFirstLastPara="1" wrap="square" lIns="91425" tIns="45700" rIns="91425" bIns="45700" anchor="ctr" anchorCtr="0">
            <a:noAutofit/>
          </a:bodyPr>
          <a:lstStyle/>
          <a:p>
            <a:pPr algn="ctr"/>
            <a:endParaRPr sz="1400">
              <a:solidFill>
                <a:schemeClr val="lt1"/>
              </a:solidFill>
              <a:latin typeface="Calibri"/>
              <a:ea typeface="Calibri"/>
              <a:cs typeface="Calibri"/>
              <a:sym typeface="Calibri"/>
            </a:endParaRPr>
          </a:p>
        </p:txBody>
      </p:sp>
      <p:sp>
        <p:nvSpPr>
          <p:cNvPr id="195" name="Google Shape;195;g5e5392d084_0_79"/>
          <p:cNvSpPr/>
          <p:nvPr/>
        </p:nvSpPr>
        <p:spPr>
          <a:xfrm>
            <a:off x="2117425" y="1755051"/>
            <a:ext cx="1304100" cy="813900"/>
          </a:xfrm>
          <a:prstGeom prst="roundRect">
            <a:avLst>
              <a:gd name="adj" fmla="val 16667"/>
            </a:avLst>
          </a:prstGeom>
          <a:solidFill>
            <a:srgbClr val="00B0F0"/>
          </a:solidFill>
          <a:ln w="57150" cap="flat" cmpd="sng">
            <a:solidFill>
              <a:srgbClr val="045C83"/>
            </a:solidFill>
            <a:prstDash val="solid"/>
            <a:round/>
            <a:headEnd type="none" w="sm" len="sm"/>
            <a:tailEnd type="none" w="sm" len="sm"/>
          </a:ln>
        </p:spPr>
        <p:txBody>
          <a:bodyPr spcFirstLastPara="1" wrap="square" lIns="91425" tIns="45700" rIns="91425" bIns="45700" anchor="ctr" anchorCtr="0">
            <a:noAutofit/>
          </a:bodyPr>
          <a:lstStyle/>
          <a:p>
            <a:pPr algn="ctr"/>
            <a:r>
              <a:rPr lang="en-GB" sz="1400">
                <a:latin typeface="Calibri"/>
                <a:ea typeface="Calibri"/>
                <a:cs typeface="Calibri"/>
                <a:sym typeface="Calibri"/>
              </a:rPr>
              <a:t>Acquire</a:t>
            </a:r>
            <a:endParaRPr sz="1400"/>
          </a:p>
        </p:txBody>
      </p:sp>
      <p:sp>
        <p:nvSpPr>
          <p:cNvPr id="196" name="Google Shape;196;g5e5392d084_0_79"/>
          <p:cNvSpPr/>
          <p:nvPr/>
        </p:nvSpPr>
        <p:spPr>
          <a:xfrm>
            <a:off x="2879223" y="2765641"/>
            <a:ext cx="1304100" cy="813900"/>
          </a:xfrm>
          <a:prstGeom prst="roundRect">
            <a:avLst>
              <a:gd name="adj" fmla="val 16667"/>
            </a:avLst>
          </a:prstGeom>
          <a:solidFill>
            <a:srgbClr val="00B0F0"/>
          </a:solidFill>
          <a:ln w="57150" cap="flat" cmpd="sng">
            <a:solidFill>
              <a:srgbClr val="045C83"/>
            </a:solidFill>
            <a:prstDash val="solid"/>
            <a:round/>
            <a:headEnd type="none" w="sm" len="sm"/>
            <a:tailEnd type="none" w="sm" len="sm"/>
          </a:ln>
        </p:spPr>
        <p:txBody>
          <a:bodyPr spcFirstLastPara="1" wrap="square" lIns="91425" tIns="45700" rIns="91425" bIns="45700" anchor="ctr" anchorCtr="0">
            <a:noAutofit/>
          </a:bodyPr>
          <a:lstStyle/>
          <a:p>
            <a:pPr algn="ctr"/>
            <a:r>
              <a:rPr lang="en-GB" sz="1400">
                <a:latin typeface="Calibri"/>
                <a:ea typeface="Calibri"/>
                <a:cs typeface="Calibri"/>
                <a:sym typeface="Calibri"/>
              </a:rPr>
              <a:t>Clean</a:t>
            </a:r>
            <a:endParaRPr sz="1400"/>
          </a:p>
        </p:txBody>
      </p:sp>
      <p:sp>
        <p:nvSpPr>
          <p:cNvPr id="197" name="Google Shape;197;g5e5392d084_0_79"/>
          <p:cNvSpPr/>
          <p:nvPr/>
        </p:nvSpPr>
        <p:spPr>
          <a:xfrm>
            <a:off x="3879671" y="3797343"/>
            <a:ext cx="1304100" cy="813900"/>
          </a:xfrm>
          <a:prstGeom prst="roundRect">
            <a:avLst>
              <a:gd name="adj" fmla="val 16667"/>
            </a:avLst>
          </a:prstGeom>
          <a:solidFill>
            <a:srgbClr val="00B0F0"/>
          </a:solidFill>
          <a:ln w="57150" cap="flat" cmpd="sng">
            <a:solidFill>
              <a:srgbClr val="045C83"/>
            </a:solidFill>
            <a:prstDash val="solid"/>
            <a:round/>
            <a:headEnd type="none" w="sm" len="sm"/>
            <a:tailEnd type="none" w="sm" len="sm"/>
          </a:ln>
        </p:spPr>
        <p:txBody>
          <a:bodyPr spcFirstLastPara="1" wrap="square" lIns="91425" tIns="45700" rIns="91425" bIns="45700" anchor="ctr" anchorCtr="0">
            <a:noAutofit/>
          </a:bodyPr>
          <a:lstStyle/>
          <a:p>
            <a:pPr algn="ctr"/>
            <a:r>
              <a:rPr lang="en-GB" sz="1400">
                <a:latin typeface="Calibri"/>
                <a:ea typeface="Calibri"/>
                <a:cs typeface="Calibri"/>
                <a:sym typeface="Calibri"/>
              </a:rPr>
              <a:t>Explore</a:t>
            </a:r>
            <a:endParaRPr sz="1400"/>
          </a:p>
        </p:txBody>
      </p:sp>
      <p:sp>
        <p:nvSpPr>
          <p:cNvPr id="198" name="Google Shape;198;g5e5392d084_0_79"/>
          <p:cNvSpPr/>
          <p:nvPr/>
        </p:nvSpPr>
        <p:spPr>
          <a:xfrm>
            <a:off x="5957898" y="3797343"/>
            <a:ext cx="1304100" cy="813900"/>
          </a:xfrm>
          <a:prstGeom prst="roundRect">
            <a:avLst>
              <a:gd name="adj" fmla="val 16667"/>
            </a:avLst>
          </a:prstGeom>
          <a:solidFill>
            <a:srgbClr val="00B0F0"/>
          </a:solidFill>
          <a:ln w="57150" cap="flat" cmpd="sng">
            <a:solidFill>
              <a:srgbClr val="045C83"/>
            </a:solidFill>
            <a:prstDash val="solid"/>
            <a:round/>
            <a:headEnd type="none" w="sm" len="sm"/>
            <a:tailEnd type="none" w="sm" len="sm"/>
          </a:ln>
        </p:spPr>
        <p:txBody>
          <a:bodyPr spcFirstLastPara="1" wrap="square" lIns="91425" tIns="45700" rIns="91425" bIns="45700" anchor="ctr" anchorCtr="0">
            <a:noAutofit/>
          </a:bodyPr>
          <a:lstStyle/>
          <a:p>
            <a:pPr algn="ctr"/>
            <a:r>
              <a:rPr lang="en-GB" sz="1400">
                <a:latin typeface="Calibri"/>
                <a:ea typeface="Calibri"/>
                <a:cs typeface="Calibri"/>
                <a:sym typeface="Calibri"/>
              </a:rPr>
              <a:t>Model</a:t>
            </a:r>
            <a:endParaRPr sz="1400"/>
          </a:p>
        </p:txBody>
      </p:sp>
      <p:sp>
        <p:nvSpPr>
          <p:cNvPr id="199" name="Google Shape;199;g5e5392d084_0_79"/>
          <p:cNvSpPr/>
          <p:nvPr/>
        </p:nvSpPr>
        <p:spPr>
          <a:xfrm>
            <a:off x="6959694" y="2776198"/>
            <a:ext cx="1304100" cy="813900"/>
          </a:xfrm>
          <a:prstGeom prst="roundRect">
            <a:avLst>
              <a:gd name="adj" fmla="val 16667"/>
            </a:avLst>
          </a:prstGeom>
          <a:solidFill>
            <a:srgbClr val="00B0F0"/>
          </a:solidFill>
          <a:ln w="57150" cap="flat" cmpd="sng">
            <a:solidFill>
              <a:srgbClr val="045C83"/>
            </a:solidFill>
            <a:prstDash val="solid"/>
            <a:round/>
            <a:headEnd type="none" w="sm" len="sm"/>
            <a:tailEnd type="none" w="sm" len="sm"/>
          </a:ln>
        </p:spPr>
        <p:txBody>
          <a:bodyPr spcFirstLastPara="1" wrap="square" lIns="91425" tIns="45700" rIns="91425" bIns="45700" anchor="ctr" anchorCtr="0">
            <a:noAutofit/>
          </a:bodyPr>
          <a:lstStyle/>
          <a:p>
            <a:pPr algn="ctr"/>
            <a:r>
              <a:rPr lang="en-GB" sz="1400">
                <a:latin typeface="Calibri"/>
                <a:ea typeface="Calibri"/>
                <a:cs typeface="Calibri"/>
                <a:sym typeface="Calibri"/>
              </a:rPr>
              <a:t>Validate</a:t>
            </a:r>
            <a:endParaRPr sz="1400"/>
          </a:p>
        </p:txBody>
      </p:sp>
      <p:sp>
        <p:nvSpPr>
          <p:cNvPr id="200" name="Google Shape;200;g5e5392d084_0_79"/>
          <p:cNvSpPr/>
          <p:nvPr/>
        </p:nvSpPr>
        <p:spPr>
          <a:xfrm>
            <a:off x="7825591" y="1755051"/>
            <a:ext cx="1304100" cy="813900"/>
          </a:xfrm>
          <a:prstGeom prst="roundRect">
            <a:avLst>
              <a:gd name="adj" fmla="val 16667"/>
            </a:avLst>
          </a:prstGeom>
          <a:solidFill>
            <a:srgbClr val="00B0F0"/>
          </a:solidFill>
          <a:ln w="57150" cap="flat" cmpd="sng">
            <a:solidFill>
              <a:srgbClr val="045C83"/>
            </a:solidFill>
            <a:prstDash val="solid"/>
            <a:round/>
            <a:headEnd type="none" w="sm" len="sm"/>
            <a:tailEnd type="none" w="sm" len="sm"/>
          </a:ln>
        </p:spPr>
        <p:txBody>
          <a:bodyPr spcFirstLastPara="1" wrap="square" lIns="91425" tIns="45700" rIns="91425" bIns="45700" anchor="ctr" anchorCtr="0">
            <a:noAutofit/>
          </a:bodyPr>
          <a:lstStyle/>
          <a:p>
            <a:pPr algn="ctr"/>
            <a:r>
              <a:rPr lang="en-GB" sz="1400">
                <a:latin typeface="Calibri"/>
                <a:ea typeface="Calibri"/>
                <a:cs typeface="Calibri"/>
                <a:sym typeface="Calibri"/>
              </a:rPr>
              <a:t>Present</a:t>
            </a:r>
            <a:endParaRPr sz="1400"/>
          </a:p>
        </p:txBody>
      </p:sp>
      <p:sp>
        <p:nvSpPr>
          <p:cNvPr id="201" name="Google Shape;201;g5e5392d084_0_79"/>
          <p:cNvSpPr/>
          <p:nvPr/>
        </p:nvSpPr>
        <p:spPr>
          <a:xfrm>
            <a:off x="4945427" y="4829047"/>
            <a:ext cx="1304100" cy="813900"/>
          </a:xfrm>
          <a:prstGeom prst="roundRect">
            <a:avLst>
              <a:gd name="adj" fmla="val 16667"/>
            </a:avLst>
          </a:prstGeom>
          <a:solidFill>
            <a:srgbClr val="00B0F0"/>
          </a:solidFill>
          <a:ln w="57150" cap="flat" cmpd="sng">
            <a:solidFill>
              <a:srgbClr val="045C83"/>
            </a:solidFill>
            <a:prstDash val="solid"/>
            <a:round/>
            <a:headEnd type="none" w="sm" len="sm"/>
            <a:tailEnd type="none" w="sm" len="sm"/>
          </a:ln>
        </p:spPr>
        <p:txBody>
          <a:bodyPr spcFirstLastPara="1" wrap="square" lIns="91425" tIns="45700" rIns="91425" bIns="45700" anchor="ctr" anchorCtr="0">
            <a:noAutofit/>
          </a:bodyPr>
          <a:lstStyle/>
          <a:p>
            <a:pPr algn="ctr"/>
            <a:r>
              <a:rPr lang="en-GB" sz="1400">
                <a:latin typeface="Calibri"/>
                <a:ea typeface="Calibri"/>
                <a:cs typeface="Calibri"/>
                <a:sym typeface="Calibri"/>
              </a:rPr>
              <a:t>Preprocess</a:t>
            </a:r>
            <a:endParaRPr sz="1400"/>
          </a:p>
        </p:txBody>
      </p:sp>
      <p:sp>
        <p:nvSpPr>
          <p:cNvPr id="202" name="Google Shape;202;g5e5392d084_0_79">
            <a:extLst>
              <a:ext uri="{C183D7F6-B498-43B3-948B-1728B52AA6E4}">
                <adec:decorative xmlns:adec="http://schemas.microsoft.com/office/drawing/2017/decorative" val="1"/>
              </a:ext>
            </a:extLst>
          </p:cNvPr>
          <p:cNvSpPr/>
          <p:nvPr/>
        </p:nvSpPr>
        <p:spPr>
          <a:xfrm rot="-2700000">
            <a:off x="4299528" y="4802065"/>
            <a:ext cx="464145" cy="771736"/>
          </a:xfrm>
          <a:prstGeom prst="curvedRightArrow">
            <a:avLst>
              <a:gd name="adj1" fmla="val 25000"/>
              <a:gd name="adj2" fmla="val 50000"/>
              <a:gd name="adj3" fmla="val 25000"/>
            </a:avLst>
          </a:prstGeom>
          <a:solidFill>
            <a:srgbClr val="FFDF6E"/>
          </a:solidFill>
          <a:ln w="25400" cap="flat" cmpd="sng">
            <a:solidFill>
              <a:srgbClr val="045C83"/>
            </a:solidFill>
            <a:prstDash val="solid"/>
            <a:round/>
            <a:headEnd type="none" w="sm" len="sm"/>
            <a:tailEnd type="none" w="sm" len="sm"/>
          </a:ln>
        </p:spPr>
        <p:txBody>
          <a:bodyPr spcFirstLastPara="1" wrap="square" lIns="91425" tIns="45700" rIns="91425" bIns="45700" anchor="ctr" anchorCtr="0">
            <a:noAutofit/>
          </a:bodyPr>
          <a:lstStyle/>
          <a:p>
            <a:pPr algn="ctr"/>
            <a:endParaRPr sz="1400">
              <a:solidFill>
                <a:schemeClr val="dk1"/>
              </a:solidFill>
              <a:latin typeface="Calibri"/>
              <a:ea typeface="Calibri"/>
              <a:cs typeface="Calibri"/>
              <a:sym typeface="Calibri"/>
            </a:endParaRPr>
          </a:p>
        </p:txBody>
      </p:sp>
      <p:sp>
        <p:nvSpPr>
          <p:cNvPr id="203" name="Google Shape;203;g5e5392d084_0_79">
            <a:extLst>
              <a:ext uri="{C183D7F6-B498-43B3-948B-1728B52AA6E4}">
                <adec:decorative xmlns:adec="http://schemas.microsoft.com/office/drawing/2017/decorative" val="1"/>
              </a:ext>
            </a:extLst>
          </p:cNvPr>
          <p:cNvSpPr/>
          <p:nvPr/>
        </p:nvSpPr>
        <p:spPr>
          <a:xfrm rot="-8100000">
            <a:off x="6501177" y="4728271"/>
            <a:ext cx="464145" cy="771736"/>
          </a:xfrm>
          <a:prstGeom prst="curvedRightArrow">
            <a:avLst>
              <a:gd name="adj1" fmla="val 25000"/>
              <a:gd name="adj2" fmla="val 50000"/>
              <a:gd name="adj3" fmla="val 25000"/>
            </a:avLst>
          </a:prstGeom>
          <a:solidFill>
            <a:srgbClr val="FFDF6E"/>
          </a:solidFill>
          <a:ln w="25400" cap="flat" cmpd="sng">
            <a:solidFill>
              <a:srgbClr val="045C83"/>
            </a:solidFill>
            <a:prstDash val="solid"/>
            <a:round/>
            <a:headEnd type="none" w="sm" len="sm"/>
            <a:tailEnd type="none" w="sm" len="sm"/>
          </a:ln>
        </p:spPr>
        <p:txBody>
          <a:bodyPr spcFirstLastPara="1" wrap="square" lIns="91425" tIns="45700" rIns="91425" bIns="45700" anchor="ctr" anchorCtr="0">
            <a:noAutofit/>
          </a:bodyPr>
          <a:lstStyle/>
          <a:p>
            <a:pPr algn="ctr"/>
            <a:endParaRPr sz="1400">
              <a:solidFill>
                <a:schemeClr val="dk1"/>
              </a:solidFill>
              <a:latin typeface="Calibri"/>
              <a:ea typeface="Calibri"/>
              <a:cs typeface="Calibri"/>
              <a:sym typeface="Calibri"/>
            </a:endParaRPr>
          </a:p>
        </p:txBody>
      </p:sp>
      <p:sp>
        <p:nvSpPr>
          <p:cNvPr id="204" name="Google Shape;204;g5e5392d084_0_79">
            <a:extLst>
              <a:ext uri="{C183D7F6-B498-43B3-948B-1728B52AA6E4}">
                <adec:decorative xmlns:adec="http://schemas.microsoft.com/office/drawing/2017/decorative" val="1"/>
              </a:ext>
            </a:extLst>
          </p:cNvPr>
          <p:cNvSpPr/>
          <p:nvPr/>
        </p:nvSpPr>
        <p:spPr>
          <a:xfrm rot="5400000">
            <a:off x="5270011" y="2866683"/>
            <a:ext cx="464400" cy="1265700"/>
          </a:xfrm>
          <a:prstGeom prst="curvedRightArrow">
            <a:avLst>
              <a:gd name="adj1" fmla="val 25000"/>
              <a:gd name="adj2" fmla="val 50000"/>
              <a:gd name="adj3" fmla="val 25000"/>
            </a:avLst>
          </a:prstGeom>
          <a:solidFill>
            <a:srgbClr val="FFDF6E"/>
          </a:solidFill>
          <a:ln w="25400" cap="flat" cmpd="sng">
            <a:solidFill>
              <a:srgbClr val="045C83"/>
            </a:solidFill>
            <a:prstDash val="solid"/>
            <a:round/>
            <a:headEnd type="none" w="sm" len="sm"/>
            <a:tailEnd type="none" w="sm" len="sm"/>
          </a:ln>
        </p:spPr>
        <p:txBody>
          <a:bodyPr spcFirstLastPara="1" wrap="square" lIns="91425" tIns="45700" rIns="91425" bIns="45700" anchor="ctr" anchorCtr="0">
            <a:noAutofit/>
          </a:bodyPr>
          <a:lstStyle/>
          <a:p>
            <a:pPr algn="ctr"/>
            <a:endParaRPr sz="1400">
              <a:solidFill>
                <a:schemeClr val="dk1"/>
              </a:solidFill>
              <a:latin typeface="Calibri"/>
              <a:ea typeface="Calibri"/>
              <a:cs typeface="Calibri"/>
              <a:sym typeface="Calibri"/>
            </a:endParaRPr>
          </a:p>
        </p:txBody>
      </p:sp>
      <p:sp>
        <p:nvSpPr>
          <p:cNvPr id="205" name="Google Shape;205;g5e5392d084_0_79">
            <a:extLst>
              <a:ext uri="{C183D7F6-B498-43B3-948B-1728B52AA6E4}">
                <adec:decorative xmlns:adec="http://schemas.microsoft.com/office/drawing/2017/decorative" val="1"/>
              </a:ext>
            </a:extLst>
          </p:cNvPr>
          <p:cNvSpPr/>
          <p:nvPr/>
        </p:nvSpPr>
        <p:spPr>
          <a:xfrm rot="-1620655">
            <a:off x="4062369" y="1306605"/>
            <a:ext cx="344812" cy="2118915"/>
          </a:xfrm>
          <a:prstGeom prst="rightBrace">
            <a:avLst>
              <a:gd name="adj1" fmla="val 61862"/>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endParaRPr sz="1400"/>
          </a:p>
        </p:txBody>
      </p:sp>
      <p:sp>
        <p:nvSpPr>
          <p:cNvPr id="206" name="Google Shape;206;g5e5392d084_0_79"/>
          <p:cNvSpPr/>
          <p:nvPr/>
        </p:nvSpPr>
        <p:spPr>
          <a:xfrm>
            <a:off x="4486926" y="1814293"/>
            <a:ext cx="1304100" cy="813900"/>
          </a:xfrm>
          <a:prstGeom prst="roundRect">
            <a:avLst>
              <a:gd name="adj" fmla="val 16667"/>
            </a:avLst>
          </a:prstGeom>
          <a:noFill/>
          <a:ln w="57150" cap="flat" cmpd="sng">
            <a:solidFill>
              <a:srgbClr val="045C83"/>
            </a:solidFill>
            <a:prstDash val="solid"/>
            <a:round/>
            <a:headEnd type="none" w="sm" len="sm"/>
            <a:tailEnd type="none" w="sm" len="sm"/>
          </a:ln>
        </p:spPr>
        <p:txBody>
          <a:bodyPr spcFirstLastPara="1" wrap="square" lIns="91425" tIns="45700" rIns="91425" bIns="45700" anchor="ctr" anchorCtr="0">
            <a:noAutofit/>
          </a:bodyPr>
          <a:lstStyle/>
          <a:p>
            <a:pPr algn="ctr"/>
            <a:r>
              <a:rPr lang="en-GB" sz="1400">
                <a:solidFill>
                  <a:srgbClr val="045C83"/>
                </a:solidFill>
                <a:latin typeface="Calibri"/>
                <a:ea typeface="Calibri"/>
                <a:cs typeface="Calibri"/>
                <a:sym typeface="Calibri"/>
              </a:rPr>
              <a:t>Open Data</a:t>
            </a:r>
            <a:endParaRPr sz="1400">
              <a:solidFill>
                <a:srgbClr val="045C83"/>
              </a:solidFill>
            </a:endParaRPr>
          </a:p>
        </p:txBody>
      </p:sp>
      <p:sp>
        <p:nvSpPr>
          <p:cNvPr id="207" name="Google Shape;207;g5e5392d084_0_79">
            <a:extLst>
              <a:ext uri="{C183D7F6-B498-43B3-948B-1728B52AA6E4}">
                <adec:decorative xmlns:adec="http://schemas.microsoft.com/office/drawing/2017/decorative" val="1"/>
              </a:ext>
            </a:extLst>
          </p:cNvPr>
          <p:cNvSpPr/>
          <p:nvPr/>
        </p:nvSpPr>
        <p:spPr>
          <a:xfrm rot="5400000">
            <a:off x="5439075" y="3144872"/>
            <a:ext cx="316800" cy="5233800"/>
          </a:xfrm>
          <a:prstGeom prst="rightBrace">
            <a:avLst>
              <a:gd name="adj1" fmla="val 63963"/>
              <a:gd name="adj2" fmla="val 49262"/>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endParaRPr sz="1400"/>
          </a:p>
        </p:txBody>
      </p:sp>
      <p:sp>
        <p:nvSpPr>
          <p:cNvPr id="208" name="Google Shape;208;g5e5392d084_0_79"/>
          <p:cNvSpPr/>
          <p:nvPr/>
        </p:nvSpPr>
        <p:spPr>
          <a:xfrm>
            <a:off x="4945438" y="5972443"/>
            <a:ext cx="1304100" cy="813900"/>
          </a:xfrm>
          <a:prstGeom prst="roundRect">
            <a:avLst>
              <a:gd name="adj" fmla="val 16667"/>
            </a:avLst>
          </a:prstGeom>
          <a:noFill/>
          <a:ln w="57150" cap="flat" cmpd="sng">
            <a:solidFill>
              <a:srgbClr val="045C83"/>
            </a:solidFill>
            <a:prstDash val="solid"/>
            <a:round/>
            <a:headEnd type="none" w="sm" len="sm"/>
            <a:tailEnd type="none" w="sm" len="sm"/>
          </a:ln>
        </p:spPr>
        <p:txBody>
          <a:bodyPr spcFirstLastPara="1" wrap="square" lIns="91425" tIns="45700" rIns="91425" bIns="45700" anchor="ctr" anchorCtr="0">
            <a:noAutofit/>
          </a:bodyPr>
          <a:lstStyle/>
          <a:p>
            <a:pPr algn="ctr"/>
            <a:r>
              <a:rPr lang="en-GB" sz="1400">
                <a:solidFill>
                  <a:srgbClr val="045C83"/>
                </a:solidFill>
                <a:latin typeface="Calibri"/>
                <a:ea typeface="Calibri"/>
                <a:cs typeface="Calibri"/>
                <a:sym typeface="Calibri"/>
              </a:rPr>
              <a:t>Open Source</a:t>
            </a:r>
            <a:endParaRPr sz="1400">
              <a:solidFill>
                <a:srgbClr val="045C83"/>
              </a:solidFill>
            </a:endParaRPr>
          </a:p>
        </p:txBody>
      </p:sp>
      <p:sp>
        <p:nvSpPr>
          <p:cNvPr id="209" name="Google Shape;209;g5e5392d084_0_79">
            <a:extLst>
              <a:ext uri="{C183D7F6-B498-43B3-948B-1728B52AA6E4}">
                <adec:decorative xmlns:adec="http://schemas.microsoft.com/office/drawing/2017/decorative" val="1"/>
              </a:ext>
            </a:extLst>
          </p:cNvPr>
          <p:cNvSpPr/>
          <p:nvPr/>
        </p:nvSpPr>
        <p:spPr>
          <a:xfrm rot="-8878903">
            <a:off x="7540256" y="1332577"/>
            <a:ext cx="282352" cy="1131251"/>
          </a:xfrm>
          <a:prstGeom prst="rightBrace">
            <a:avLst>
              <a:gd name="adj1" fmla="val 61862"/>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endParaRPr sz="1400"/>
          </a:p>
        </p:txBody>
      </p:sp>
      <p:sp>
        <p:nvSpPr>
          <p:cNvPr id="210" name="Google Shape;210;g5e5392d084_0_79"/>
          <p:cNvSpPr/>
          <p:nvPr/>
        </p:nvSpPr>
        <p:spPr>
          <a:xfrm>
            <a:off x="6181551" y="1157393"/>
            <a:ext cx="1304100" cy="813900"/>
          </a:xfrm>
          <a:prstGeom prst="roundRect">
            <a:avLst>
              <a:gd name="adj" fmla="val 16667"/>
            </a:avLst>
          </a:prstGeom>
          <a:noFill/>
          <a:ln w="57150" cap="flat" cmpd="sng">
            <a:solidFill>
              <a:srgbClr val="045C83"/>
            </a:solidFill>
            <a:prstDash val="solid"/>
            <a:round/>
            <a:headEnd type="none" w="sm" len="sm"/>
            <a:tailEnd type="none" w="sm" len="sm"/>
          </a:ln>
        </p:spPr>
        <p:txBody>
          <a:bodyPr spcFirstLastPara="1" wrap="square" lIns="91425" tIns="45700" rIns="91425" bIns="45700" anchor="ctr" anchorCtr="0">
            <a:noAutofit/>
          </a:bodyPr>
          <a:lstStyle/>
          <a:p>
            <a:pPr algn="ctr"/>
            <a:r>
              <a:rPr lang="en-GB" sz="1400">
                <a:solidFill>
                  <a:srgbClr val="045C83"/>
                </a:solidFill>
                <a:latin typeface="Calibri"/>
                <a:ea typeface="Calibri"/>
                <a:cs typeface="Calibri"/>
                <a:sym typeface="Calibri"/>
              </a:rPr>
              <a:t>Open Access</a:t>
            </a:r>
            <a:endParaRPr sz="1400">
              <a:solidFill>
                <a:srgbClr val="045C83"/>
              </a:solidFill>
            </a:endParaRPr>
          </a:p>
        </p:txBody>
      </p:sp>
      <p:sp>
        <p:nvSpPr>
          <p:cNvPr id="211" name="Google Shape;211;g5e5392d084_0_79">
            <a:extLst>
              <a:ext uri="{C183D7F6-B498-43B3-948B-1728B52AA6E4}">
                <adec:decorative xmlns:adec="http://schemas.microsoft.com/office/drawing/2017/decorative" val="1"/>
              </a:ext>
            </a:extLst>
          </p:cNvPr>
          <p:cNvSpPr/>
          <p:nvPr/>
        </p:nvSpPr>
        <p:spPr>
          <a:xfrm>
            <a:off x="9209915" y="1281932"/>
            <a:ext cx="316800" cy="5233800"/>
          </a:xfrm>
          <a:prstGeom prst="rightBrace">
            <a:avLst>
              <a:gd name="adj1" fmla="val 63963"/>
              <a:gd name="adj2" fmla="val 49262"/>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endParaRPr sz="1400"/>
          </a:p>
        </p:txBody>
      </p:sp>
      <p:sp>
        <p:nvSpPr>
          <p:cNvPr id="212" name="Google Shape;212;g5e5392d084_0_79"/>
          <p:cNvSpPr/>
          <p:nvPr/>
        </p:nvSpPr>
        <p:spPr>
          <a:xfrm rot="-5400000">
            <a:off x="9333886" y="3491871"/>
            <a:ext cx="1304100" cy="813900"/>
          </a:xfrm>
          <a:prstGeom prst="roundRect">
            <a:avLst>
              <a:gd name="adj" fmla="val 16667"/>
            </a:avLst>
          </a:prstGeom>
          <a:noFill/>
          <a:ln w="57150" cap="flat" cmpd="sng">
            <a:solidFill>
              <a:srgbClr val="045C83"/>
            </a:solidFill>
            <a:prstDash val="solid"/>
            <a:round/>
            <a:headEnd type="none" w="sm" len="sm"/>
            <a:tailEnd type="none" w="sm" len="sm"/>
          </a:ln>
        </p:spPr>
        <p:txBody>
          <a:bodyPr spcFirstLastPara="1" wrap="square" lIns="91425" tIns="45700" rIns="91425" bIns="45700" anchor="ctr" anchorCtr="0">
            <a:noAutofit/>
          </a:bodyPr>
          <a:lstStyle/>
          <a:p>
            <a:pPr algn="ctr"/>
            <a:r>
              <a:rPr lang="en-GB" sz="1400">
                <a:solidFill>
                  <a:srgbClr val="045C83"/>
                </a:solidFill>
                <a:latin typeface="Calibri"/>
                <a:ea typeface="Calibri"/>
                <a:cs typeface="Calibri"/>
                <a:sym typeface="Calibri"/>
              </a:rPr>
              <a:t>Open Materials</a:t>
            </a:r>
            <a:endParaRPr sz="1400">
              <a:solidFill>
                <a:srgbClr val="045C83"/>
              </a:solidFill>
            </a:endParaRPr>
          </a:p>
        </p:txBody>
      </p:sp>
      <p:sp>
        <p:nvSpPr>
          <p:cNvPr id="2" name="TextBox 1"/>
          <p:cNvSpPr txBox="1"/>
          <p:nvPr/>
        </p:nvSpPr>
        <p:spPr>
          <a:xfrm>
            <a:off x="9361607" y="6223138"/>
            <a:ext cx="2316147" cy="738664"/>
          </a:xfrm>
          <a:prstGeom prst="rect">
            <a:avLst/>
          </a:prstGeom>
          <a:noFill/>
        </p:spPr>
        <p:txBody>
          <a:bodyPr wrap="none" rtlCol="0">
            <a:spAutoFit/>
          </a:bodyPr>
          <a:lstStyle/>
          <a:p>
            <a:r>
              <a:rPr lang="en-GB" sz="1400" dirty="0"/>
              <a:t>Heidi </a:t>
            </a:r>
            <a:r>
              <a:rPr lang="en-GB" sz="1400" dirty="0" err="1"/>
              <a:t>Seibold</a:t>
            </a:r>
            <a:endParaRPr lang="en-GB" sz="1400" dirty="0"/>
          </a:p>
          <a:p>
            <a:r>
              <a:rPr lang="en-GB" sz="1400" u="sng" dirty="0">
                <a:solidFill>
                  <a:srgbClr val="045C83"/>
                </a:solidFill>
                <a:ea typeface="Calibri"/>
                <a:cs typeface="Calibri"/>
                <a:sym typeface="Calibri"/>
                <a:hlinkClick r:id="rId3"/>
              </a:rPr>
              <a:t>tinyurl.com/</a:t>
            </a:r>
            <a:r>
              <a:rPr lang="en-GB" sz="1400" u="sng" dirty="0" err="1">
                <a:solidFill>
                  <a:srgbClr val="045C83"/>
                </a:solidFill>
                <a:ea typeface="Calibri"/>
                <a:cs typeface="Calibri"/>
                <a:sym typeface="Calibri"/>
                <a:hlinkClick r:id="rId3"/>
              </a:rPr>
              <a:t>opendatascience</a:t>
            </a:r>
            <a:endParaRPr lang="en-GB" sz="1400" dirty="0">
              <a:solidFill>
                <a:schemeClr val="dk1"/>
              </a:solidFill>
              <a:ea typeface="Calibri"/>
              <a:cs typeface="Calibri"/>
              <a:sym typeface="Calibri"/>
            </a:endParaRPr>
          </a:p>
          <a:p>
            <a:endParaRPr lang="en-GB" sz="1400" dirty="0"/>
          </a:p>
        </p:txBody>
      </p:sp>
      <p:sp>
        <p:nvSpPr>
          <p:cNvPr id="3" name="TextBox 2">
            <a:extLst>
              <a:ext uri="{FF2B5EF4-FFF2-40B4-BE49-F238E27FC236}">
                <a16:creationId xmlns:a16="http://schemas.microsoft.com/office/drawing/2014/main" id="{8643D1EC-10D4-2842-9CBA-D65EDBF18932}"/>
              </a:ext>
            </a:extLst>
          </p:cNvPr>
          <p:cNvSpPr txBox="1"/>
          <p:nvPr/>
        </p:nvSpPr>
        <p:spPr>
          <a:xfrm>
            <a:off x="9606939" y="1205172"/>
            <a:ext cx="1975221" cy="646331"/>
          </a:xfrm>
          <a:prstGeom prst="rect">
            <a:avLst/>
          </a:prstGeom>
          <a:noFill/>
        </p:spPr>
        <p:txBody>
          <a:bodyPr wrap="none" rtlCol="0">
            <a:spAutoFit/>
          </a:bodyPr>
          <a:lstStyle/>
          <a:p>
            <a:r>
              <a:rPr lang="en-GB" dirty="0">
                <a:latin typeface="Avenir Book" panose="02000503020000020003" pitchFamily="2" charset="0"/>
              </a:rPr>
              <a:t>Author Carpentry</a:t>
            </a:r>
          </a:p>
          <a:p>
            <a:r>
              <a:rPr lang="en-GB" dirty="0">
                <a:latin typeface="Avenir Book" panose="02000503020000020003" pitchFamily="2" charset="0"/>
              </a:rPr>
              <a:t>GitHub</a:t>
            </a:r>
          </a:p>
        </p:txBody>
      </p:sp>
      <p:sp>
        <p:nvSpPr>
          <p:cNvPr id="4" name="TextBox 3">
            <a:extLst>
              <a:ext uri="{FF2B5EF4-FFF2-40B4-BE49-F238E27FC236}">
                <a16:creationId xmlns:a16="http://schemas.microsoft.com/office/drawing/2014/main" id="{0C1B2BAA-E2D4-834C-A455-5D57F87D4FC5}"/>
              </a:ext>
            </a:extLst>
          </p:cNvPr>
          <p:cNvSpPr txBox="1"/>
          <p:nvPr/>
        </p:nvSpPr>
        <p:spPr>
          <a:xfrm>
            <a:off x="7270945" y="6164500"/>
            <a:ext cx="681597" cy="646331"/>
          </a:xfrm>
          <a:prstGeom prst="rect">
            <a:avLst/>
          </a:prstGeom>
          <a:noFill/>
        </p:spPr>
        <p:txBody>
          <a:bodyPr wrap="none" rtlCol="0">
            <a:spAutoFit/>
          </a:bodyPr>
          <a:lstStyle/>
          <a:p>
            <a:r>
              <a:rPr lang="en-GB" dirty="0">
                <a:latin typeface="Avenir Book" panose="02000503020000020003" pitchFamily="2" charset="0"/>
              </a:rPr>
              <a:t>Shell</a:t>
            </a:r>
          </a:p>
          <a:p>
            <a:r>
              <a:rPr lang="en-GB" dirty="0">
                <a:latin typeface="Avenir Book" panose="02000503020000020003" pitchFamily="2" charset="0"/>
              </a:rPr>
              <a:t>R</a:t>
            </a:r>
          </a:p>
        </p:txBody>
      </p:sp>
      <p:sp>
        <p:nvSpPr>
          <p:cNvPr id="5" name="TextBox 4">
            <a:extLst>
              <a:ext uri="{FF2B5EF4-FFF2-40B4-BE49-F238E27FC236}">
                <a16:creationId xmlns:a16="http://schemas.microsoft.com/office/drawing/2014/main" id="{F03FAB69-921D-0047-A7AE-BE5F90C9EEA2}"/>
              </a:ext>
            </a:extLst>
          </p:cNvPr>
          <p:cNvSpPr txBox="1"/>
          <p:nvPr/>
        </p:nvSpPr>
        <p:spPr>
          <a:xfrm>
            <a:off x="593553" y="1755051"/>
            <a:ext cx="697627" cy="923330"/>
          </a:xfrm>
          <a:prstGeom prst="rect">
            <a:avLst/>
          </a:prstGeom>
          <a:noFill/>
        </p:spPr>
        <p:txBody>
          <a:bodyPr wrap="none" rtlCol="0">
            <a:spAutoFit/>
          </a:bodyPr>
          <a:lstStyle/>
          <a:p>
            <a:r>
              <a:rPr lang="en-GB" dirty="0">
                <a:latin typeface="Avenir Book" panose="02000503020000020003" pitchFamily="2" charset="0"/>
              </a:rPr>
              <a:t>RDM</a:t>
            </a:r>
          </a:p>
          <a:p>
            <a:r>
              <a:rPr lang="en-GB" dirty="0">
                <a:latin typeface="Avenir Book" panose="02000503020000020003" pitchFamily="2" charset="0"/>
              </a:rPr>
              <a:t>Shell</a:t>
            </a:r>
          </a:p>
          <a:p>
            <a:r>
              <a:rPr lang="en-GB" dirty="0">
                <a:latin typeface="Avenir Book" panose="02000503020000020003" pitchFamily="2" charset="0"/>
              </a:rPr>
              <a:t>R</a:t>
            </a:r>
          </a:p>
        </p:txBody>
      </p:sp>
      <p:cxnSp>
        <p:nvCxnSpPr>
          <p:cNvPr id="29" name="Straight Connector 28">
            <a:extLst>
              <a:ext uri="{FF2B5EF4-FFF2-40B4-BE49-F238E27FC236}">
                <a16:creationId xmlns:a16="http://schemas.microsoft.com/office/drawing/2014/main" id="{53DB5F8A-7F7C-2842-A8B9-7673AE26F15D}"/>
              </a:ext>
              <a:ext uri="{C183D7F6-B498-43B3-948B-1728B52AA6E4}">
                <adec:decorative xmlns:adec="http://schemas.microsoft.com/office/drawing/2017/decorative" val="1"/>
              </a:ext>
            </a:extLst>
          </p:cNvPr>
          <p:cNvCxnSpPr>
            <a:cxnSpLocks/>
          </p:cNvCxnSpPr>
          <p:nvPr/>
        </p:nvCxnSpPr>
        <p:spPr>
          <a:xfrm>
            <a:off x="1243090" y="1971293"/>
            <a:ext cx="3243836"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36299B5A-D9A5-2544-A6DB-6AEE9C8B183F}"/>
              </a:ext>
              <a:ext uri="{C183D7F6-B498-43B3-948B-1728B52AA6E4}">
                <adec:decorative xmlns:adec="http://schemas.microsoft.com/office/drawing/2017/decorative" val="1"/>
              </a:ext>
            </a:extLst>
          </p:cNvPr>
          <p:cNvCxnSpPr>
            <a:cxnSpLocks/>
          </p:cNvCxnSpPr>
          <p:nvPr/>
        </p:nvCxnSpPr>
        <p:spPr>
          <a:xfrm>
            <a:off x="7526291" y="1389838"/>
            <a:ext cx="2093335"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1D589CC-7497-1542-94B0-0A5C7175D06F}"/>
              </a:ext>
              <a:ext uri="{C183D7F6-B498-43B3-948B-1728B52AA6E4}">
                <adec:decorative xmlns:adec="http://schemas.microsoft.com/office/drawing/2017/decorative" val="1"/>
              </a:ext>
            </a:extLst>
          </p:cNvPr>
          <p:cNvCxnSpPr>
            <a:cxnSpLocks/>
          </p:cNvCxnSpPr>
          <p:nvPr/>
        </p:nvCxnSpPr>
        <p:spPr>
          <a:xfrm>
            <a:off x="6296299" y="6349166"/>
            <a:ext cx="856421"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C4C001AD-92B0-8E44-B6E8-0224B96ACAF9}"/>
              </a:ext>
            </a:extLst>
          </p:cNvPr>
          <p:cNvSpPr txBox="1"/>
          <p:nvPr/>
        </p:nvSpPr>
        <p:spPr>
          <a:xfrm>
            <a:off x="11250979" y="3571366"/>
            <a:ext cx="933269" cy="646331"/>
          </a:xfrm>
          <a:prstGeom prst="rect">
            <a:avLst/>
          </a:prstGeom>
          <a:noFill/>
        </p:spPr>
        <p:txBody>
          <a:bodyPr wrap="none" rtlCol="0">
            <a:spAutoFit/>
          </a:bodyPr>
          <a:lstStyle/>
          <a:p>
            <a:r>
              <a:rPr lang="en-GB" dirty="0">
                <a:latin typeface="Avenir Book" panose="02000503020000020003" pitchFamily="2" charset="0"/>
              </a:rPr>
              <a:t>RDM</a:t>
            </a:r>
          </a:p>
          <a:p>
            <a:r>
              <a:rPr lang="en-GB" dirty="0">
                <a:latin typeface="Avenir Book" panose="02000503020000020003" pitchFamily="2" charset="0"/>
              </a:rPr>
              <a:t>GitHub</a:t>
            </a:r>
          </a:p>
        </p:txBody>
      </p:sp>
      <p:cxnSp>
        <p:nvCxnSpPr>
          <p:cNvPr id="36" name="Straight Connector 35">
            <a:extLst>
              <a:ext uri="{FF2B5EF4-FFF2-40B4-BE49-F238E27FC236}">
                <a16:creationId xmlns:a16="http://schemas.microsoft.com/office/drawing/2014/main" id="{D0793D2D-55D1-C249-8874-15E9A990E2BC}"/>
              </a:ext>
              <a:ext uri="{C183D7F6-B498-43B3-948B-1728B52AA6E4}">
                <adec:decorative xmlns:adec="http://schemas.microsoft.com/office/drawing/2017/decorative" val="1"/>
              </a:ext>
            </a:extLst>
          </p:cNvPr>
          <p:cNvCxnSpPr>
            <a:cxnSpLocks/>
          </p:cNvCxnSpPr>
          <p:nvPr/>
        </p:nvCxnSpPr>
        <p:spPr>
          <a:xfrm>
            <a:off x="10406333" y="3757002"/>
            <a:ext cx="858093"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87851FC-64EB-D9A2-7D65-8E5F3F5A1AF8}"/>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71592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80F53-0F04-7E4B-9C35-516E5FAB3D36}"/>
              </a:ext>
            </a:extLst>
          </p:cNvPr>
          <p:cNvSpPr>
            <a:spLocks noGrp="1"/>
          </p:cNvSpPr>
          <p:nvPr>
            <p:ph type="title"/>
          </p:nvPr>
        </p:nvSpPr>
        <p:spPr>
          <a:xfrm>
            <a:off x="428625" y="252250"/>
            <a:ext cx="10515600" cy="968623"/>
          </a:xfrm>
        </p:spPr>
        <p:txBody>
          <a:bodyPr>
            <a:normAutofit/>
          </a:bodyPr>
          <a:lstStyle/>
          <a:p>
            <a:r>
              <a:rPr lang="en-GB" sz="3200" b="1" dirty="0">
                <a:latin typeface="Avenir Book" panose="02000503020000020003" pitchFamily="2" charset="0"/>
              </a:rPr>
              <a:t>Everything Has Ethical Considerations</a:t>
            </a:r>
          </a:p>
        </p:txBody>
      </p:sp>
      <p:sp>
        <p:nvSpPr>
          <p:cNvPr id="3" name="Content Placeholder 2">
            <a:extLst>
              <a:ext uri="{FF2B5EF4-FFF2-40B4-BE49-F238E27FC236}">
                <a16:creationId xmlns:a16="http://schemas.microsoft.com/office/drawing/2014/main" id="{38DB2C1B-ECB0-8F4C-B36D-1993F0E2FDC8}"/>
              </a:ext>
            </a:extLst>
          </p:cNvPr>
          <p:cNvSpPr>
            <a:spLocks noGrp="1"/>
          </p:cNvSpPr>
          <p:nvPr>
            <p:ph idx="1"/>
          </p:nvPr>
        </p:nvSpPr>
        <p:spPr>
          <a:xfrm>
            <a:off x="428626" y="1459893"/>
            <a:ext cx="6650460" cy="5169506"/>
          </a:xfrm>
        </p:spPr>
        <p:txBody>
          <a:bodyPr>
            <a:normAutofit/>
          </a:bodyPr>
          <a:lstStyle/>
          <a:p>
            <a:r>
              <a:rPr lang="en-GB" sz="2000" dirty="0">
                <a:latin typeface="Avenir Book" panose="02000503020000020003" pitchFamily="2" charset="0"/>
              </a:rPr>
              <a:t>Research practices and the tools that underpin them have ethical implications</a:t>
            </a:r>
          </a:p>
          <a:p>
            <a:r>
              <a:rPr lang="en-GB" sz="2000" dirty="0">
                <a:latin typeface="Avenir Book" panose="02000503020000020003" pitchFamily="2" charset="0"/>
              </a:rPr>
              <a:t>Being aware of their characteristics/specifications can help you avoid building in ethical complications into your work</a:t>
            </a:r>
          </a:p>
          <a:p>
            <a:pPr lvl="1"/>
            <a:r>
              <a:rPr lang="en-GB" sz="2000" dirty="0">
                <a:latin typeface="Avenir Book" panose="02000503020000020003" pitchFamily="2" charset="0"/>
              </a:rPr>
              <a:t>Legal requirements – </a:t>
            </a:r>
            <a:r>
              <a:rPr lang="en-GB" sz="2000" dirty="0" err="1">
                <a:latin typeface="Avenir Book" panose="02000503020000020003" pitchFamily="2" charset="0"/>
              </a:rPr>
              <a:t>ie</a:t>
            </a:r>
            <a:r>
              <a:rPr lang="en-GB" sz="2000" dirty="0">
                <a:latin typeface="Avenir Book" panose="02000503020000020003" pitchFamily="2" charset="0"/>
              </a:rPr>
              <a:t>. GitHub, repository requirements</a:t>
            </a:r>
          </a:p>
          <a:p>
            <a:pPr lvl="1"/>
            <a:r>
              <a:rPr lang="en-GB" sz="2000" dirty="0">
                <a:latin typeface="Avenir Book" panose="02000503020000020003" pitchFamily="2" charset="0"/>
              </a:rPr>
              <a:t>Marginalization of learners/users – using CLI instead of GUI</a:t>
            </a:r>
          </a:p>
          <a:p>
            <a:pPr lvl="1"/>
            <a:r>
              <a:rPr lang="en-GB" sz="2000" dirty="0">
                <a:latin typeface="Avenir Book" panose="02000503020000020003" pitchFamily="2" charset="0"/>
              </a:rPr>
              <a:t>Re-use of data – sharing data, not respecting restrictions</a:t>
            </a:r>
          </a:p>
          <a:p>
            <a:pPr lvl="1"/>
            <a:r>
              <a:rPr lang="en-GB" sz="2000" dirty="0">
                <a:latin typeface="Avenir Book" panose="02000503020000020003" pitchFamily="2" charset="0"/>
              </a:rPr>
              <a:t>Responsible publishing vs predatory journals</a:t>
            </a:r>
          </a:p>
          <a:p>
            <a:pPr lvl="1"/>
            <a:r>
              <a:rPr lang="en-GB" sz="2000" dirty="0">
                <a:latin typeface="Avenir Book" panose="02000503020000020003" pitchFamily="2" charset="0"/>
              </a:rPr>
              <a:t>Using resources without contributing</a:t>
            </a:r>
          </a:p>
          <a:p>
            <a:r>
              <a:rPr lang="en-GB" sz="2000" dirty="0">
                <a:latin typeface="Avenir Book" panose="02000503020000020003" pitchFamily="2" charset="0"/>
              </a:rPr>
              <a:t>Even the smallest tools can have significant ethical consequences </a:t>
            </a:r>
          </a:p>
        </p:txBody>
      </p:sp>
      <p:pic>
        <p:nvPicPr>
          <p:cNvPr id="8" name="Picture 7" descr="Image of drops">
            <a:extLst>
              <a:ext uri="{FF2B5EF4-FFF2-40B4-BE49-F238E27FC236}">
                <a16:creationId xmlns:a16="http://schemas.microsoft.com/office/drawing/2014/main" id="{F0B4130E-63EB-7345-9694-D9913BBDD524}"/>
              </a:ext>
            </a:extLst>
          </p:cNvPr>
          <p:cNvPicPr>
            <a:picLocks noChangeAspect="1"/>
          </p:cNvPicPr>
          <p:nvPr/>
        </p:nvPicPr>
        <p:blipFill rotWithShape="1">
          <a:blip r:embed="rId3"/>
          <a:srcRect l="2531"/>
          <a:stretch/>
        </p:blipFill>
        <p:spPr>
          <a:xfrm>
            <a:off x="7079085" y="2604481"/>
            <a:ext cx="5062436" cy="2793626"/>
          </a:xfrm>
          <a:prstGeom prst="rect">
            <a:avLst/>
          </a:prstGeom>
        </p:spPr>
      </p:pic>
      <p:cxnSp>
        <p:nvCxnSpPr>
          <p:cNvPr id="7" name="Straight Connector 6">
            <a:extLst>
              <a:ext uri="{FF2B5EF4-FFF2-40B4-BE49-F238E27FC236}">
                <a16:creationId xmlns:a16="http://schemas.microsoft.com/office/drawing/2014/main" id="{451E91EA-5E15-E3D8-E207-6416E55F0F6A}"/>
              </a:ext>
              <a:ext uri="{C183D7F6-B498-43B3-948B-1728B52AA6E4}">
                <adec:decorative xmlns:adec="http://schemas.microsoft.com/office/drawing/2017/decorative" val="1"/>
              </a:ext>
            </a:extLst>
          </p:cNvPr>
          <p:cNvCxnSpPr>
            <a:cxnSpLocks/>
          </p:cNvCxnSpPr>
          <p:nvPr/>
        </p:nvCxnSpPr>
        <p:spPr>
          <a:xfrm>
            <a:off x="428625" y="1006714"/>
            <a:ext cx="11763375" cy="0"/>
          </a:xfrm>
          <a:prstGeom prst="line">
            <a:avLst/>
          </a:prstGeom>
          <a:ln w="50800">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35298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{DDA3DB22-22A4-E34E-9A45-D013DD9BF702}tf10001121</Template>
  <TotalTime>19574</TotalTime>
  <Words>3356</Words>
  <Application>Microsoft Macintosh PowerPoint</Application>
  <PresentationFormat>Widescreen</PresentationFormat>
  <Paragraphs>424</Paragraphs>
  <Slides>64</Slides>
  <Notes>53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64</vt:i4>
      </vt:variant>
    </vt:vector>
  </HeadingPairs>
  <TitlesOfParts>
    <vt:vector size="71" baseType="lpstr">
      <vt:lpstr>Arial</vt:lpstr>
      <vt:lpstr>Avenir Book</vt:lpstr>
      <vt:lpstr>Average</vt:lpstr>
      <vt:lpstr>Calibri</vt:lpstr>
      <vt:lpstr>Calibri Light</vt:lpstr>
      <vt:lpstr>Oswald</vt:lpstr>
      <vt:lpstr>Office Theme</vt:lpstr>
      <vt:lpstr>Open and Responsible (Data) Science Citizenship 2</vt:lpstr>
      <vt:lpstr>Plan</vt:lpstr>
      <vt:lpstr>Recap From Monday</vt:lpstr>
      <vt:lpstr>Open Science</vt:lpstr>
      <vt:lpstr>Openness and Responsible Conduct of Research</vt:lpstr>
      <vt:lpstr>PowerPoint Presentation</vt:lpstr>
      <vt:lpstr>Open and Responsible Science Citizenship</vt:lpstr>
      <vt:lpstr>Open Science Throughout The Research Lifecycle </vt:lpstr>
      <vt:lpstr>Everything Has Ethical Considerations</vt:lpstr>
      <vt:lpstr>Being open and responsible at home</vt:lpstr>
      <vt:lpstr>Challenges of Being  Open at Home </vt:lpstr>
      <vt:lpstr>Implementing Open and Responsible Practices in Your Own Research </vt:lpstr>
      <vt:lpstr>Experiencing Challenges is Normal</vt:lpstr>
      <vt:lpstr>It’s OK To Have Challenges</vt:lpstr>
      <vt:lpstr>1. Cultural Resistance and Lack of Support  </vt:lpstr>
      <vt:lpstr>1a. Getting Your Institution On Board</vt:lpstr>
      <vt:lpstr>1b. Getting Better Protection and Guidance</vt:lpstr>
      <vt:lpstr>1c. Getting Over Issues of Trust </vt:lpstr>
      <vt:lpstr>1d. Changing the Way We Assess Research Excellence </vt:lpstr>
      <vt:lpstr>Still Needed: Positive Examples</vt:lpstr>
      <vt:lpstr>2. Infrastructures that Support Openness</vt:lpstr>
      <vt:lpstr>Just Because the Resources Are Online …</vt:lpstr>
      <vt:lpstr>2a. Lack of Resources</vt:lpstr>
      <vt:lpstr>You can make your workflow more open by …</vt:lpstr>
      <vt:lpstr>2a. Knowing Where to Look </vt:lpstr>
      <vt:lpstr>2b. Lack of Expertise and Training</vt:lpstr>
      <vt:lpstr>Support Networks</vt:lpstr>
      <vt:lpstr>Still Needed</vt:lpstr>
      <vt:lpstr>3. Personal Concerns</vt:lpstr>
      <vt:lpstr>3a. Knowing Your Rights/Responsibilities</vt:lpstr>
      <vt:lpstr>3b. Openness as a Continuum</vt:lpstr>
      <vt:lpstr>3c. Managing Risk</vt:lpstr>
      <vt:lpstr>Still Needed: More Evidence</vt:lpstr>
      <vt:lpstr>Openness Is A  Lifelong Journey</vt:lpstr>
      <vt:lpstr>Let’s go back to our notes and see what resources we can fill in </vt:lpstr>
      <vt:lpstr>Learning to Look at  the Bigger Picture </vt:lpstr>
      <vt:lpstr>Looking at the Bigger Picture: Ethical Challenges of Data Science </vt:lpstr>
      <vt:lpstr>Challenges Beyond the Research Context </vt:lpstr>
      <vt:lpstr>Dual-Use and Responsible Research and Innovation</vt:lpstr>
      <vt:lpstr>Societally Responsible and Inclusive Technologies</vt:lpstr>
      <vt:lpstr>RRI and Digital Technologies</vt:lpstr>
      <vt:lpstr>Bias </vt:lpstr>
      <vt:lpstr>Causing Harm Through Bias and Discrimination</vt:lpstr>
      <vt:lpstr>Value Ladened Nature of Algorithmic Design</vt:lpstr>
      <vt:lpstr>Unethical Algorithms</vt:lpstr>
      <vt:lpstr>Example 1: Algorithmic decisions on bail</vt:lpstr>
      <vt:lpstr>Eliminating Human Bias?</vt:lpstr>
      <vt:lpstr>Proprietary Software to Determine Risk?</vt:lpstr>
      <vt:lpstr>Looking at the Data </vt:lpstr>
      <vt:lpstr>Is the Software Unethical?</vt:lpstr>
      <vt:lpstr>Even the Smallest Decisions Can Introduce Bias</vt:lpstr>
      <vt:lpstr>Campaigning for Justice: ProPublica</vt:lpstr>
      <vt:lpstr>Rebalancing data</vt:lpstr>
      <vt:lpstr>Example 2: Facial Recognition Software</vt:lpstr>
      <vt:lpstr>Significant Harms From Deployment</vt:lpstr>
      <vt:lpstr>Algorithmic Justice League</vt:lpstr>
      <vt:lpstr>Dual/Malicious Use and Normalization</vt:lpstr>
      <vt:lpstr>Recognizing the Politics of Data Science </vt:lpstr>
      <vt:lpstr>Ethical Data-Intensive RRI</vt:lpstr>
      <vt:lpstr>Design Decisions Can Cause Real-World Harms</vt:lpstr>
      <vt:lpstr>Ethics at the Centre of Data Science</vt:lpstr>
      <vt:lpstr>Extending Data Science Citizenship Responsibilities</vt:lpstr>
      <vt:lpstr>Outline for Next Week </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Louise Bezuidenhout</dc:creator>
  <cp:lastModifiedBy>Bezuidenhout, L.M. (Louise)</cp:lastModifiedBy>
  <cp:revision>51</cp:revision>
  <cp:lastPrinted>2023-07-20T13:22:10Z</cp:lastPrinted>
  <dcterms:created xsi:type="dcterms:W3CDTF">2019-12-03T20:22:13Z</dcterms:created>
  <dcterms:modified xsi:type="dcterms:W3CDTF">2024-08-16T05:24:38Z</dcterms:modified>
</cp:coreProperties>
</file>

<file path=docProps/thumbnail.jpeg>
</file>